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8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9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0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1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5"/>
    <p:sldMasterId id="2147483685" r:id="rId6"/>
    <p:sldMasterId id="2147483702" r:id="rId7"/>
    <p:sldMasterId id="2147483738" r:id="rId8"/>
    <p:sldMasterId id="2147483791" r:id="rId9"/>
    <p:sldMasterId id="2147483812" r:id="rId10"/>
    <p:sldMasterId id="2147483860" r:id="rId11"/>
    <p:sldMasterId id="2147483877" r:id="rId12"/>
    <p:sldMasterId id="2147483931" r:id="rId13"/>
    <p:sldMasterId id="2147483948" r:id="rId14"/>
    <p:sldMasterId id="2147483966" r:id="rId15"/>
    <p:sldMasterId id="2147484001" r:id="rId16"/>
  </p:sldMasterIdLst>
  <p:notesMasterIdLst>
    <p:notesMasterId r:id="rId31"/>
  </p:notesMasterIdLst>
  <p:handoutMasterIdLst>
    <p:handoutMasterId r:id="rId32"/>
  </p:handoutMasterIdLst>
  <p:sldIdLst>
    <p:sldId id="679" r:id="rId17"/>
    <p:sldId id="622" r:id="rId18"/>
    <p:sldId id="668" r:id="rId19"/>
    <p:sldId id="672" r:id="rId20"/>
    <p:sldId id="680" r:id="rId21"/>
    <p:sldId id="670" r:id="rId22"/>
    <p:sldId id="674" r:id="rId23"/>
    <p:sldId id="677" r:id="rId24"/>
    <p:sldId id="678" r:id="rId25"/>
    <p:sldId id="682" r:id="rId26"/>
    <p:sldId id="626" r:id="rId27"/>
    <p:sldId id="629" r:id="rId28"/>
    <p:sldId id="676" r:id="rId29"/>
    <p:sldId id="608" r:id="rId3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7BB"/>
    <a:srgbClr val="669835"/>
    <a:srgbClr val="C5FFE2"/>
    <a:srgbClr val="FFDF79"/>
    <a:srgbClr val="D78EE1"/>
    <a:srgbClr val="854077"/>
    <a:srgbClr val="FFC000"/>
    <a:srgbClr val="BC0C08"/>
    <a:srgbClr val="89A7D5"/>
    <a:srgbClr val="C0B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64" autoAdjust="0"/>
    <p:restoredTop sz="85507" autoAdjust="0"/>
  </p:normalViewPr>
  <p:slideViewPr>
    <p:cSldViewPr snapToGrid="0" showGuides="1">
      <p:cViewPr varScale="1">
        <p:scale>
          <a:sx n="99" d="100"/>
          <a:sy n="99" d="100"/>
        </p:scale>
        <p:origin x="648" y="84"/>
      </p:cViewPr>
      <p:guideLst/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4"/>
    </p:cViewPr>
  </p:sorterViewPr>
  <p:notesViewPr>
    <p:cSldViewPr snapToGrid="0" showGuides="1">
      <p:cViewPr>
        <p:scale>
          <a:sx n="120" d="100"/>
          <a:sy n="120" d="100"/>
        </p:scale>
        <p:origin x="1368" y="-22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Master" Target="slideMasters/slideMaster9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slide" Target="slides/slide5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Master" Target="slideMasters/slideMaster11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3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pt-BR" sz="1600" b="1">
                <a:solidFill>
                  <a:schemeClr val="accent1"/>
                </a:solidFill>
              </a:rPr>
              <a:t>The</a:t>
            </a:r>
            <a:r>
              <a:rPr lang="pt-BR" sz="1600" b="1" baseline="0">
                <a:solidFill>
                  <a:schemeClr val="accent1"/>
                </a:solidFill>
              </a:rPr>
              <a:t> Chaos Report</a:t>
            </a:r>
            <a:endParaRPr lang="pt-BR" sz="1600" b="1">
              <a:solidFill>
                <a:schemeClr val="accent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Planilha1!$A$2</c:f>
              <c:strCache>
                <c:ptCount val="1"/>
                <c:pt idx="0">
                  <c:v>SUCCESSFUL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Planilha1!$B$1:$F$1</c:f>
              <c:numCache>
                <c:formatCode>General</c:formatCode>
                <c:ptCount val="5"/>
                <c:pt idx="0">
                  <c:v>1994</c:v>
                </c:pt>
                <c:pt idx="1">
                  <c:v>2000</c:v>
                </c:pt>
                <c:pt idx="2">
                  <c:v>2007</c:v>
                </c:pt>
                <c:pt idx="3">
                  <c:v>2012</c:v>
                </c:pt>
                <c:pt idx="4">
                  <c:v>2015</c:v>
                </c:pt>
              </c:numCache>
            </c:numRef>
          </c:cat>
          <c:val>
            <c:numRef>
              <c:f>Planilha1!$B$2:$F$2</c:f>
              <c:numCache>
                <c:formatCode>0%</c:formatCode>
                <c:ptCount val="5"/>
                <c:pt idx="0">
                  <c:v>0.18</c:v>
                </c:pt>
                <c:pt idx="1">
                  <c:v>0.22</c:v>
                </c:pt>
                <c:pt idx="2">
                  <c:v>0.21</c:v>
                </c:pt>
                <c:pt idx="3">
                  <c:v>0.27</c:v>
                </c:pt>
                <c:pt idx="4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8C-4A23-BEFD-8419327B5214}"/>
            </c:ext>
          </c:extLst>
        </c:ser>
        <c:ser>
          <c:idx val="1"/>
          <c:order val="1"/>
          <c:tx>
            <c:strRef>
              <c:f>Planilha1!$A$3</c:f>
              <c:strCache>
                <c:ptCount val="1"/>
                <c:pt idx="0">
                  <c:v>CHALLENGED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Planilha1!$B$1:$F$1</c:f>
              <c:numCache>
                <c:formatCode>General</c:formatCode>
                <c:ptCount val="5"/>
                <c:pt idx="0">
                  <c:v>1994</c:v>
                </c:pt>
                <c:pt idx="1">
                  <c:v>2000</c:v>
                </c:pt>
                <c:pt idx="2">
                  <c:v>2007</c:v>
                </c:pt>
                <c:pt idx="3">
                  <c:v>2012</c:v>
                </c:pt>
                <c:pt idx="4">
                  <c:v>2015</c:v>
                </c:pt>
              </c:numCache>
            </c:numRef>
          </c:cat>
          <c:val>
            <c:numRef>
              <c:f>Planilha1!$B$3:$F$3</c:f>
              <c:numCache>
                <c:formatCode>0%</c:formatCode>
                <c:ptCount val="5"/>
                <c:pt idx="0">
                  <c:v>0.55000000000000004</c:v>
                </c:pt>
                <c:pt idx="1">
                  <c:v>0.53</c:v>
                </c:pt>
                <c:pt idx="2">
                  <c:v>0.57000000000000006</c:v>
                </c:pt>
                <c:pt idx="3">
                  <c:v>0.56000000000000005</c:v>
                </c:pt>
                <c:pt idx="4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8C-4A23-BEFD-8419327B5214}"/>
            </c:ext>
          </c:extLst>
        </c:ser>
        <c:ser>
          <c:idx val="2"/>
          <c:order val="2"/>
          <c:tx>
            <c:strRef>
              <c:f>Planilha1!$A$4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Planilha1!$B$1:$F$1</c:f>
              <c:numCache>
                <c:formatCode>General</c:formatCode>
                <c:ptCount val="5"/>
                <c:pt idx="0">
                  <c:v>1994</c:v>
                </c:pt>
                <c:pt idx="1">
                  <c:v>2000</c:v>
                </c:pt>
                <c:pt idx="2">
                  <c:v>2007</c:v>
                </c:pt>
                <c:pt idx="3">
                  <c:v>2012</c:v>
                </c:pt>
                <c:pt idx="4">
                  <c:v>2015</c:v>
                </c:pt>
              </c:numCache>
            </c:numRef>
          </c:cat>
          <c:val>
            <c:numRef>
              <c:f>Planilha1!$B$4:$F$4</c:f>
              <c:numCache>
                <c:formatCode>0%</c:formatCode>
                <c:ptCount val="5"/>
                <c:pt idx="0">
                  <c:v>0.27</c:v>
                </c:pt>
                <c:pt idx="1">
                  <c:v>0.25</c:v>
                </c:pt>
                <c:pt idx="2">
                  <c:v>0.22</c:v>
                </c:pt>
                <c:pt idx="3">
                  <c:v>0.17</c:v>
                </c:pt>
                <c:pt idx="4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8C-4A23-BEFD-8419327B5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8028288"/>
        <c:axId val="418031568"/>
      </c:barChart>
      <c:catAx>
        <c:axId val="41802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18031568"/>
        <c:crosses val="autoZero"/>
        <c:auto val="1"/>
        <c:lblAlgn val="ctr"/>
        <c:lblOffset val="100"/>
        <c:noMultiLvlLbl val="0"/>
      </c:catAx>
      <c:valAx>
        <c:axId val="41803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1802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20287893700785"/>
          <c:y val="0.10642968095289856"/>
          <c:w val="0.5453442421259842"/>
          <c:h val="0.81801631286809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75-4603-B097-75724BDF6669}"/>
              </c:ext>
            </c:extLst>
          </c:dPt>
          <c:dPt>
            <c:idx val="1"/>
            <c:bubble3D val="0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75-4603-B097-75724BDF6669}"/>
              </c:ext>
            </c:extLst>
          </c:dPt>
          <c:cat>
            <c:strRef>
              <c:f>Planilha1!$A$2:$A$3</c:f>
              <c:strCache>
                <c:ptCount val="2"/>
                <c:pt idx="0">
                  <c:v>1º Tri</c:v>
                </c:pt>
                <c:pt idx="1">
                  <c:v>2º Tri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75-4603-B097-75724BDF6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20287893700785"/>
          <c:y val="0.10642968095289856"/>
          <c:w val="0.5453442421259842"/>
          <c:h val="0.8180163128680909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2A-4F9C-A093-418498378A6D}"/>
              </c:ext>
            </c:extLst>
          </c:dPt>
          <c:dPt>
            <c:idx val="1"/>
            <c:bubble3D val="0"/>
            <c:spPr>
              <a:solidFill>
                <a:schemeClr val="tx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2A-4F9C-A093-418498378A6D}"/>
              </c:ext>
            </c:extLst>
          </c:dPt>
          <c:cat>
            <c:strRef>
              <c:f>Planilha1!$A$2:$A$3</c:f>
              <c:strCache>
                <c:ptCount val="2"/>
                <c:pt idx="0">
                  <c:v>1º Tri</c:v>
                </c:pt>
                <c:pt idx="1">
                  <c:v>2º Tri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2A-4F9C-A093-418498378A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3508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1"/>
            <a:ext cx="3076364" cy="513508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r">
              <a:defRPr sz="1300"/>
            </a:lvl1pPr>
          </a:lstStyle>
          <a:p>
            <a:fld id="{1ED1F7E9-EE9F-4EAC-9738-25639A81C8AA}" type="datetimeFigureOut">
              <a:rPr lang="en-GB" smtClean="0"/>
              <a:t>13/02/2019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4" cy="513507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4" cy="513507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r">
              <a:defRPr sz="1300"/>
            </a:lvl1pPr>
          </a:lstStyle>
          <a:p>
            <a:fld id="{F53ABE09-0D43-4644-A857-553AFEF2309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095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3508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4" cy="513508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r">
              <a:defRPr sz="1300"/>
            </a:lvl1pPr>
          </a:lstStyle>
          <a:p>
            <a:fld id="{FD9BD0DE-58B2-4BE5-9870-8E7FE93CF5D8}" type="datetimeFigureOut">
              <a:rPr lang="en-GB" smtClean="0"/>
              <a:t>13/02/2019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1" tIns="49520" rIns="99041" bIns="495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925408"/>
            <a:ext cx="5679440" cy="4029878"/>
          </a:xfrm>
          <a:prstGeom prst="rect">
            <a:avLst/>
          </a:prstGeom>
        </p:spPr>
        <p:txBody>
          <a:bodyPr vert="horz" lIns="99041" tIns="49520" rIns="99041" bIns="495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4" cy="513507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4" cy="513507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r">
              <a:defRPr sz="1300"/>
            </a:lvl1pPr>
          </a:lstStyle>
          <a:p>
            <a:fld id="{5D958377-8945-4A29-AA61-C5A798FE23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7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adoption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practices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supporting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Experian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more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collaborative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princeples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Manisfeto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later in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 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="0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19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61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75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683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06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94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00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8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034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95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676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540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39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58377-8945-4A29-AA61-C5A798FE2322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41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9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3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3.png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6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41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501953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3011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92810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584" y="1618062"/>
            <a:ext cx="8192168" cy="336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574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2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2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319" y="5386630"/>
            <a:ext cx="3163433" cy="13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673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2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2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319" y="5386630"/>
            <a:ext cx="3163433" cy="13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99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638802"/>
            <a:ext cx="9366563" cy="2726875"/>
          </a:xfrm>
        </p:spPr>
        <p:txBody>
          <a:bodyPr/>
          <a:lstStyle>
            <a:lvl1pPr marL="269868" indent="-269868">
              <a:spcBef>
                <a:spcPts val="1600"/>
              </a:spcBef>
              <a:buFont typeface="+mj-lt"/>
              <a:buAutoNum type="arabicPeriod"/>
              <a:defRPr sz="1800" b="0"/>
            </a:lvl1pPr>
            <a:lvl2pPr marL="269868" indent="0">
              <a:buNone/>
              <a:defRPr sz="1800" b="0"/>
            </a:lvl2pPr>
            <a:lvl3pPr marL="269868" indent="0">
              <a:buNone/>
              <a:defRPr sz="1800" b="0"/>
            </a:lvl3pPr>
            <a:lvl4pPr marL="269868" indent="0">
              <a:buNone/>
              <a:defRPr sz="1800" b="0"/>
            </a:lvl4pPr>
            <a:lvl5pPr marL="269868" indent="0">
              <a:buNone/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1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7009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9366563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13703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7" y="2022475"/>
            <a:ext cx="5564188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79871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5570851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1" y="528035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2537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4" y="2022475"/>
            <a:ext cx="5570851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3" y="528035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811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0" y="566741"/>
            <a:ext cx="5087537" cy="4564061"/>
          </a:xfrm>
        </p:spPr>
        <p:txBody>
          <a:bodyPr anchor="ctr" anchorCtr="0"/>
          <a:lstStyle>
            <a:lvl1pPr marL="128585" indent="-128585">
              <a:lnSpc>
                <a:spcPct val="95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  <a:lvl2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2pPr>
            <a:lvl3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3pPr>
            <a:lvl4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4pPr>
            <a:lvl5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83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542666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9" y="566741"/>
            <a:ext cx="5087537" cy="4564061"/>
          </a:xfrm>
        </p:spPr>
        <p:txBody>
          <a:bodyPr anchor="ctr" anchorCtr="0"/>
          <a:lstStyle>
            <a:lvl1pPr marL="128585" indent="-128585">
              <a:lnSpc>
                <a:spcPct val="95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  <a:lvl2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2pPr>
            <a:lvl3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3pPr>
            <a:lvl4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4pPr>
            <a:lvl5pPr marL="128585" indent="-128585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3750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2382"/>
            <a:ext cx="11744428" cy="5780700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690952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528035"/>
            <a:ext cx="9371013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3551" y="2029074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2608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1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528035"/>
            <a:ext cx="9359902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954711" y="2029074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3426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0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0841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13/02/2019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247137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13/02/2019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167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572" y="2688337"/>
            <a:ext cx="5401562" cy="1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872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1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1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1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1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1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199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009" y="5900805"/>
            <a:ext cx="2172511" cy="6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552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009" y="5900805"/>
            <a:ext cx="2172511" cy="655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1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1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1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1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1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199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38327" y="6466279"/>
            <a:ext cx="1975419" cy="2160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ctr" defTabSz="718444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9222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8444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666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6888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6110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5332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554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3776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50" dirty="0">
                <a:solidFill>
                  <a:srgbClr val="26478D"/>
                </a:solidFill>
              </a:rPr>
              <a:t>Experian restricted</a:t>
            </a:r>
          </a:p>
        </p:txBody>
      </p:sp>
    </p:spTree>
    <p:extLst>
      <p:ext uri="{BB962C8B-B14F-4D97-AF65-F5344CB8AC3E}">
        <p14:creationId xmlns:p14="http://schemas.microsoft.com/office/powerpoint/2010/main" val="348248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1768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638803"/>
            <a:ext cx="9366563" cy="2726875"/>
          </a:xfrm>
        </p:spPr>
        <p:txBody>
          <a:bodyPr/>
          <a:lstStyle>
            <a:lvl1pPr marL="202407" indent="-202407">
              <a:spcBef>
                <a:spcPts val="1200"/>
              </a:spcBef>
              <a:buFont typeface="+mj-lt"/>
              <a:buAutoNum type="arabicPeriod"/>
              <a:defRPr sz="1350" b="0"/>
            </a:lvl1pPr>
            <a:lvl2pPr marL="202407" indent="0">
              <a:buNone/>
              <a:defRPr sz="1350" b="0"/>
            </a:lvl2pPr>
            <a:lvl3pPr marL="202407" indent="0">
              <a:buNone/>
              <a:defRPr sz="1350" b="0"/>
            </a:lvl3pPr>
            <a:lvl4pPr marL="202407" indent="0">
              <a:buNone/>
              <a:defRPr sz="1350" b="0"/>
            </a:lvl4pPr>
            <a:lvl5pPr marL="202407" indent="0">
              <a:buNone/>
              <a:defRPr sz="135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1"/>
            <a:ext cx="9366564" cy="100767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9173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9366563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41494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8" y="2022475"/>
            <a:ext cx="5564188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765970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2" y="2022475"/>
            <a:ext cx="5570851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2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1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9195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5" y="2022475"/>
            <a:ext cx="5570851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5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85384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6" y="566751"/>
            <a:ext cx="5087537" cy="4564061"/>
          </a:xfrm>
        </p:spPr>
        <p:txBody>
          <a:bodyPr anchor="ctr" anchorCtr="0"/>
          <a:lstStyle>
            <a:lvl1pPr marL="96440" indent="-96440">
              <a:lnSpc>
                <a:spcPct val="95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  <a:lvl2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2pPr>
            <a:lvl3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3pPr>
            <a:lvl4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4pPr>
            <a:lvl5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1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44584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81" y="566751"/>
            <a:ext cx="5087537" cy="4564061"/>
          </a:xfrm>
        </p:spPr>
        <p:txBody>
          <a:bodyPr anchor="ctr" anchorCtr="0"/>
          <a:lstStyle>
            <a:lvl1pPr marL="96440" indent="-96440">
              <a:lnSpc>
                <a:spcPct val="95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  <a:lvl2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2pPr>
            <a:lvl3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3pPr>
            <a:lvl4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4pPr>
            <a:lvl5pPr marL="96440" indent="-96440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36289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2382"/>
            <a:ext cx="11744428" cy="5780700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4355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7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3" y="528034"/>
            <a:ext cx="9371013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3549" y="2029079"/>
            <a:ext cx="4791203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35080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2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9359903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Experian plc Board strategy | 30-31 January 2017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954709" y="2029079"/>
            <a:ext cx="4791203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051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64955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0"/>
            <a:ext cx="9366564" cy="3600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11"/>
            <a:ext cx="6276089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33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6088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006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618061"/>
            <a:ext cx="8192168" cy="33688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3" y="385805"/>
            <a:ext cx="412341" cy="3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214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2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2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9" y="5386629"/>
            <a:ext cx="3163433" cy="13008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3" y="385805"/>
            <a:ext cx="412341" cy="3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3900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2" y="1701000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2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9" y="5386629"/>
            <a:ext cx="3163433" cy="13008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3" y="385805"/>
            <a:ext cx="412341" cy="3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55455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638801"/>
            <a:ext cx="9366563" cy="2726875"/>
          </a:xfrm>
        </p:spPr>
        <p:txBody>
          <a:bodyPr/>
          <a:lstStyle>
            <a:lvl1pPr marL="202406" indent="-202406">
              <a:spcBef>
                <a:spcPts val="1200"/>
              </a:spcBef>
              <a:buFont typeface="+mj-lt"/>
              <a:buAutoNum type="arabicPeriod"/>
              <a:defRPr sz="1350" b="0"/>
            </a:lvl1pPr>
            <a:lvl2pPr marL="202406" indent="0">
              <a:buNone/>
              <a:defRPr sz="1350" b="0"/>
            </a:lvl2pPr>
            <a:lvl3pPr marL="202406" indent="0">
              <a:buNone/>
              <a:defRPr sz="1350" b="0"/>
            </a:lvl3pPr>
            <a:lvl4pPr marL="202406" indent="0">
              <a:buNone/>
              <a:defRPr sz="1350" b="0"/>
            </a:lvl4pPr>
            <a:lvl5pPr marL="202406" indent="0">
              <a:buNone/>
              <a:defRPr sz="13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1"/>
            <a:ext cx="9366564" cy="100767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626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9366563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756831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07145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5570851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1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6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673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4" y="2022475"/>
            <a:ext cx="5570851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3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99163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0" y="566740"/>
            <a:ext cx="5087537" cy="4564061"/>
          </a:xfrm>
        </p:spPr>
        <p:txBody>
          <a:bodyPr anchor="ctr" anchorCtr="0"/>
          <a:lstStyle>
            <a:lvl1pPr marL="96441" indent="-96441">
              <a:lnSpc>
                <a:spcPct val="95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  <a:lvl2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2pPr>
            <a:lvl3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3pPr>
            <a:lvl4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4pPr>
            <a:lvl5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56276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9" y="566740"/>
            <a:ext cx="5087537" cy="4564061"/>
          </a:xfrm>
        </p:spPr>
        <p:txBody>
          <a:bodyPr anchor="ctr" anchorCtr="0"/>
          <a:lstStyle>
            <a:lvl1pPr marL="96441" indent="-96441">
              <a:lnSpc>
                <a:spcPct val="95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  <a:lvl2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2pPr>
            <a:lvl3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3pPr>
            <a:lvl4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4pPr>
            <a:lvl5pPr marL="96441" indent="-96441">
              <a:lnSpc>
                <a:spcPct val="95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93102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2382"/>
            <a:ext cx="11744428" cy="5780700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6895143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1" y="528034"/>
            <a:ext cx="9371013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3550" y="2029074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10230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9359902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954711" y="2029074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91228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0"/>
            <a:ext cx="9366564" cy="3600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26478D"/>
                </a:solidFill>
              </a:rPr>
              <a:t>Private and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0" y="0"/>
            <a:ext cx="6276088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9092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26478D"/>
                </a:solidFill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320725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26478D"/>
                </a:solidFill>
              </a:rPr>
              <a:t>Private and confidential     </a:t>
            </a:r>
          </a:p>
        </p:txBody>
      </p:sp>
    </p:spTree>
    <p:extLst>
      <p:ext uri="{BB962C8B-B14F-4D97-AF65-F5344CB8AC3E}">
        <p14:creationId xmlns:p14="http://schemas.microsoft.com/office/powerpoint/2010/main" val="290653647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 -  confiden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5528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13/02/2019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8657688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Background Image Fi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41565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244363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56134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3375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688444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544664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983930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999164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452714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1867234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78688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13/02/2019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4811043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30143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6835291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632372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152273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578230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  <p:sp>
        <p:nvSpPr>
          <p:cNvPr id="9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  <a:latin typeface="Montserrat" panose="02000505000000020004" pitchFamily="2" charset="0"/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  <a:latin typeface="Montserrat" panose="02000505000000020004" pitchFamily="2" charset="0"/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  <a:latin typeface="Montserrat" panose="02000505000000020004" pitchFamily="2" charset="0"/>
              </a:rPr>
              <a:t> </a:t>
            </a:r>
            <a:r>
              <a:rPr lang="en-GB" sz="1000" dirty="0">
                <a:solidFill>
                  <a:schemeClr val="accent1"/>
                </a:solidFill>
                <a:latin typeface="Montserrat" panose="02000505000000020004" pitchFamily="2" charset="0"/>
              </a:rPr>
              <a:t>© Serasa Experian</a:t>
            </a:r>
          </a:p>
        </p:txBody>
      </p:sp>
    </p:spTree>
    <p:extLst>
      <p:ext uri="{BB962C8B-B14F-4D97-AF65-F5344CB8AC3E}">
        <p14:creationId xmlns:p14="http://schemas.microsoft.com/office/powerpoint/2010/main" val="142285438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426F-94CA-4375-8A61-C7C2CEAA6EEF}" type="datetime1">
              <a:rPr lang="pt-BR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815662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2F1D-0AD7-4AB7-8483-B5B50A40FF5A}" type="datetime1">
              <a:rPr lang="pt-BR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368166"/>
      </p:ext>
    </p:extLst>
  </p:cSld>
  <p:clrMapOvr>
    <a:masterClrMapping/>
  </p:clrMapOvr>
  <p:transition spd="slow">
    <p:push dir="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AD55-1AAF-4AED-B4FB-78F7EFB90346}" type="datetime1">
              <a:rPr lang="pt-BR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067703"/>
      </p:ext>
    </p:extLst>
  </p:cSld>
  <p:clrMapOvr>
    <a:masterClrMapping/>
  </p:clrMapOvr>
  <p:transition spd="slow">
    <p:push dir="u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286E-07B6-4B4A-AC65-D968E6117A1C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480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11111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E77A-E5EA-4A6A-9AF0-218BFEF30E9A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294155"/>
      </p:ext>
    </p:extLst>
  </p:cSld>
  <p:clrMapOvr>
    <a:masterClrMapping/>
  </p:clrMapOvr>
  <p:transition spd="slow">
    <p:push dir="u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50F2-FDFA-4539-B323-B56DD587ED08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426586"/>
      </p:ext>
    </p:extLst>
  </p:cSld>
  <p:clrMapOvr>
    <a:masterClrMapping/>
  </p:clrMapOvr>
  <p:transition spd="slow">
    <p:push dir="u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36DB-1F1A-47E8-B588-0DB8AF3577FE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284637"/>
      </p:ext>
    </p:extLst>
  </p:cSld>
  <p:clrMapOvr>
    <a:masterClrMapping/>
  </p:clrMapOvr>
  <p:transition spd="slow">
    <p:push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0692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57AB-2868-4388-ACEF-ADE05E8C6C15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780936"/>
      </p:ext>
    </p:extLst>
  </p:cSld>
  <p:clrMapOvr>
    <a:masterClrMapping/>
  </p:clrMapOvr>
  <p:transition spd="slow">
    <p:push dir="u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5DB6-B7F7-41C9-B1DE-CCA1AC75BCC7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662239"/>
      </p:ext>
    </p:extLst>
  </p:cSld>
  <p:clrMapOvr>
    <a:masterClrMapping/>
  </p:clrMapOvr>
  <p:transition spd="slow">
    <p:push dir="u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501953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998E3-A471-4327-B8FC-E07147EC5CF9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636129"/>
      </p:ext>
    </p:extLst>
  </p:cSld>
  <p:clrMapOvr>
    <a:masterClrMapping/>
  </p:clrMapOvr>
  <p:transition spd="slow">
    <p:push dir="u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ED43-3241-4CD3-AFF7-BCF9DB98F8AD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172783476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108D-7CF5-4392-B16D-2FBE9D6CDA75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394319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C4022-C1F9-4515-B357-CC3AA3BD8E26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979142"/>
      </p:ext>
    </p:extLst>
  </p:cSld>
  <p:clrMapOvr>
    <a:masterClrMapping/>
  </p:clrMapOvr>
  <p:transition spd="slow">
    <p:push dir="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E262-5FAE-4504-8A70-CC04FEBBC3D5}" type="datetime1">
              <a:rPr lang="pt-BR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1179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16415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32B7-4188-4898-B837-20033A1A2FBE}" type="datetime1">
              <a:rPr lang="pt-BR" smtClean="0"/>
              <a:t>13/02/2019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46426780"/>
      </p:ext>
    </p:extLst>
  </p:cSld>
  <p:clrMapOvr>
    <a:masterClrMapping/>
  </p:clrMapOvr>
  <p:transition spd="slow">
    <p:push dir="u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4E010-8B39-45D3-A1D5-4F276DDCB5F8}" type="datetime1">
              <a:rPr lang="pt-BR" smtClean="0"/>
              <a:t>13/02/2019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IT Infrastructure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799305"/>
      </p:ext>
    </p:extLst>
  </p:cSld>
  <p:clrMapOvr>
    <a:masterClrMapping/>
  </p:clrMapOvr>
  <p:transition spd="slow">
    <p:push dir="u"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916" y="1183094"/>
            <a:ext cx="8192168" cy="4491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62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206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F4EB503-50F6-6D46-AAD5-E5AD1FF2A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7247" y="1508123"/>
            <a:ext cx="5068667" cy="75985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F335D18-9504-BF4E-A551-DCE2DC36A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7247" y="2744944"/>
            <a:ext cx="5068667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94732F0-E969-7C4A-BCEF-F63B03DD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205" y="6543343"/>
            <a:ext cx="72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8738B5-0673-BD40-9C79-81552AE1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7826" y="6543343"/>
            <a:ext cx="61146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5960639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90196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466DAE-01CF-0B41-BA61-7B09D0A02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5352" y="1462707"/>
            <a:ext cx="5092993" cy="75985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838E62-9564-EB48-A27E-FF267E3DC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5349" y="2640169"/>
            <a:ext cx="5092995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94732F0-E969-7C4A-BCEF-F63B03DD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205" y="6543343"/>
            <a:ext cx="72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68738B5-0673-BD40-9C79-81552AE1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7826" y="6543343"/>
            <a:ext cx="61146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93650691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BBA807-F470-5B46-BC60-3088B8320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9657" y="1456513"/>
            <a:ext cx="5082363" cy="75985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E03F7F-82F9-854A-B16D-199ABA2B0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5350" y="2640169"/>
            <a:ext cx="5082364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94732F0-E969-7C4A-BCEF-F63B03DD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205" y="6543343"/>
            <a:ext cx="72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8738B5-0673-BD40-9C79-81552AE1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7826" y="6543343"/>
            <a:ext cx="61146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905209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BBA807-F470-5B46-BC60-3088B8320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9657" y="1456513"/>
            <a:ext cx="5082363" cy="75985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E03F7F-82F9-854A-B16D-199ABA2B0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5350" y="2640169"/>
            <a:ext cx="5082364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94732F0-E969-7C4A-BCEF-F63B03DD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205" y="6543343"/>
            <a:ext cx="72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8738B5-0673-BD40-9C79-81552AE1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7826" y="6543343"/>
            <a:ext cx="6114625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5107688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Arredondado 5"/>
          <p:cNvSpPr/>
          <p:nvPr userDrawn="1"/>
        </p:nvSpPr>
        <p:spPr>
          <a:xfrm>
            <a:off x="-14178" y="-24664"/>
            <a:ext cx="11773739" cy="6342519"/>
          </a:xfrm>
          <a:custGeom>
            <a:avLst/>
            <a:gdLst>
              <a:gd name="connsiteX0" fmla="*/ 0 w 11914495"/>
              <a:gd name="connsiteY0" fmla="*/ 1370998 h 7488928"/>
              <a:gd name="connsiteX1" fmla="*/ 1370998 w 11914495"/>
              <a:gd name="connsiteY1" fmla="*/ 0 h 7488928"/>
              <a:gd name="connsiteX2" fmla="*/ 10543497 w 11914495"/>
              <a:gd name="connsiteY2" fmla="*/ 0 h 7488928"/>
              <a:gd name="connsiteX3" fmla="*/ 11914495 w 11914495"/>
              <a:gd name="connsiteY3" fmla="*/ 1370998 h 7488928"/>
              <a:gd name="connsiteX4" fmla="*/ 11914495 w 11914495"/>
              <a:gd name="connsiteY4" fmla="*/ 6117930 h 7488928"/>
              <a:gd name="connsiteX5" fmla="*/ 10543497 w 11914495"/>
              <a:gd name="connsiteY5" fmla="*/ 7488928 h 7488928"/>
              <a:gd name="connsiteX6" fmla="*/ 1370998 w 11914495"/>
              <a:gd name="connsiteY6" fmla="*/ 7488928 h 7488928"/>
              <a:gd name="connsiteX7" fmla="*/ 0 w 11914495"/>
              <a:gd name="connsiteY7" fmla="*/ 6117930 h 7488928"/>
              <a:gd name="connsiteX8" fmla="*/ 0 w 11914495"/>
              <a:gd name="connsiteY8" fmla="*/ 1370998 h 7488928"/>
              <a:gd name="connsiteX0" fmla="*/ 0 w 11914495"/>
              <a:gd name="connsiteY0" fmla="*/ 1370998 h 7488928"/>
              <a:gd name="connsiteX1" fmla="*/ 1370998 w 11914495"/>
              <a:gd name="connsiteY1" fmla="*/ 0 h 7488928"/>
              <a:gd name="connsiteX2" fmla="*/ 11914495 w 11914495"/>
              <a:gd name="connsiteY2" fmla="*/ 1370998 h 7488928"/>
              <a:gd name="connsiteX3" fmla="*/ 11914495 w 11914495"/>
              <a:gd name="connsiteY3" fmla="*/ 6117930 h 7488928"/>
              <a:gd name="connsiteX4" fmla="*/ 10543497 w 11914495"/>
              <a:gd name="connsiteY4" fmla="*/ 7488928 h 7488928"/>
              <a:gd name="connsiteX5" fmla="*/ 1370998 w 11914495"/>
              <a:gd name="connsiteY5" fmla="*/ 7488928 h 7488928"/>
              <a:gd name="connsiteX6" fmla="*/ 0 w 11914495"/>
              <a:gd name="connsiteY6" fmla="*/ 6117930 h 7488928"/>
              <a:gd name="connsiteX7" fmla="*/ 0 w 11914495"/>
              <a:gd name="connsiteY7" fmla="*/ 1370998 h 7488928"/>
              <a:gd name="connsiteX0" fmla="*/ 0 w 11914495"/>
              <a:gd name="connsiteY0" fmla="*/ 593367 h 6711297"/>
              <a:gd name="connsiteX1" fmla="*/ 11914495 w 11914495"/>
              <a:gd name="connsiteY1" fmla="*/ 593367 h 6711297"/>
              <a:gd name="connsiteX2" fmla="*/ 11914495 w 11914495"/>
              <a:gd name="connsiteY2" fmla="*/ 5340299 h 6711297"/>
              <a:gd name="connsiteX3" fmla="*/ 10543497 w 11914495"/>
              <a:gd name="connsiteY3" fmla="*/ 6711297 h 6711297"/>
              <a:gd name="connsiteX4" fmla="*/ 1370998 w 11914495"/>
              <a:gd name="connsiteY4" fmla="*/ 6711297 h 6711297"/>
              <a:gd name="connsiteX5" fmla="*/ 0 w 11914495"/>
              <a:gd name="connsiteY5" fmla="*/ 5340299 h 6711297"/>
              <a:gd name="connsiteX6" fmla="*/ 0 w 11914495"/>
              <a:gd name="connsiteY6" fmla="*/ 593367 h 6711297"/>
              <a:gd name="connsiteX0" fmla="*/ 0 w 11914495"/>
              <a:gd name="connsiteY0" fmla="*/ 0 h 6117930"/>
              <a:gd name="connsiteX1" fmla="*/ 11914495 w 11914495"/>
              <a:gd name="connsiteY1" fmla="*/ 0 h 6117930"/>
              <a:gd name="connsiteX2" fmla="*/ 11914495 w 11914495"/>
              <a:gd name="connsiteY2" fmla="*/ 4746932 h 6117930"/>
              <a:gd name="connsiteX3" fmla="*/ 10543497 w 11914495"/>
              <a:gd name="connsiteY3" fmla="*/ 6117930 h 6117930"/>
              <a:gd name="connsiteX4" fmla="*/ 1370998 w 11914495"/>
              <a:gd name="connsiteY4" fmla="*/ 6117930 h 6117930"/>
              <a:gd name="connsiteX5" fmla="*/ 0 w 11914495"/>
              <a:gd name="connsiteY5" fmla="*/ 4746932 h 6117930"/>
              <a:gd name="connsiteX6" fmla="*/ 0 w 11914495"/>
              <a:gd name="connsiteY6" fmla="*/ 0 h 6117930"/>
              <a:gd name="connsiteX0" fmla="*/ 0 w 11930537"/>
              <a:gd name="connsiteY0" fmla="*/ 176463 h 6294393"/>
              <a:gd name="connsiteX1" fmla="*/ 11930537 w 11930537"/>
              <a:gd name="connsiteY1" fmla="*/ 0 h 6294393"/>
              <a:gd name="connsiteX2" fmla="*/ 11914495 w 11930537"/>
              <a:gd name="connsiteY2" fmla="*/ 4923395 h 6294393"/>
              <a:gd name="connsiteX3" fmla="*/ 10543497 w 11930537"/>
              <a:gd name="connsiteY3" fmla="*/ 6294393 h 6294393"/>
              <a:gd name="connsiteX4" fmla="*/ 1370998 w 11930537"/>
              <a:gd name="connsiteY4" fmla="*/ 6294393 h 6294393"/>
              <a:gd name="connsiteX5" fmla="*/ 0 w 11930537"/>
              <a:gd name="connsiteY5" fmla="*/ 4923395 h 6294393"/>
              <a:gd name="connsiteX6" fmla="*/ 0 w 11930537"/>
              <a:gd name="connsiteY6" fmla="*/ 176463 h 6294393"/>
              <a:gd name="connsiteX0" fmla="*/ 208548 w 11930537"/>
              <a:gd name="connsiteY0" fmla="*/ 0 h 6294393"/>
              <a:gd name="connsiteX1" fmla="*/ 11930537 w 11930537"/>
              <a:gd name="connsiteY1" fmla="*/ 0 h 6294393"/>
              <a:gd name="connsiteX2" fmla="*/ 11914495 w 11930537"/>
              <a:gd name="connsiteY2" fmla="*/ 4923395 h 6294393"/>
              <a:gd name="connsiteX3" fmla="*/ 10543497 w 11930537"/>
              <a:gd name="connsiteY3" fmla="*/ 6294393 h 6294393"/>
              <a:gd name="connsiteX4" fmla="*/ 1370998 w 11930537"/>
              <a:gd name="connsiteY4" fmla="*/ 6294393 h 6294393"/>
              <a:gd name="connsiteX5" fmla="*/ 0 w 11930537"/>
              <a:gd name="connsiteY5" fmla="*/ 4923395 h 6294393"/>
              <a:gd name="connsiteX6" fmla="*/ 208548 w 11930537"/>
              <a:gd name="connsiteY6" fmla="*/ 0 h 6294393"/>
              <a:gd name="connsiteX0" fmla="*/ 864749 w 12586738"/>
              <a:gd name="connsiteY0" fmla="*/ 0 h 6294393"/>
              <a:gd name="connsiteX1" fmla="*/ 12586738 w 12586738"/>
              <a:gd name="connsiteY1" fmla="*/ 0 h 6294393"/>
              <a:gd name="connsiteX2" fmla="*/ 12570696 w 12586738"/>
              <a:gd name="connsiteY2" fmla="*/ 4923395 h 6294393"/>
              <a:gd name="connsiteX3" fmla="*/ 11199698 w 12586738"/>
              <a:gd name="connsiteY3" fmla="*/ 6294393 h 6294393"/>
              <a:gd name="connsiteX4" fmla="*/ 2027199 w 12586738"/>
              <a:gd name="connsiteY4" fmla="*/ 6294393 h 6294393"/>
              <a:gd name="connsiteX5" fmla="*/ 864749 w 12586738"/>
              <a:gd name="connsiteY5" fmla="*/ 0 h 6294393"/>
              <a:gd name="connsiteX0" fmla="*/ 0 w 11721989"/>
              <a:gd name="connsiteY0" fmla="*/ 0 h 6294393"/>
              <a:gd name="connsiteX1" fmla="*/ 11721989 w 11721989"/>
              <a:gd name="connsiteY1" fmla="*/ 0 h 6294393"/>
              <a:gd name="connsiteX2" fmla="*/ 11705947 w 11721989"/>
              <a:gd name="connsiteY2" fmla="*/ 4923395 h 6294393"/>
              <a:gd name="connsiteX3" fmla="*/ 10334949 w 11721989"/>
              <a:gd name="connsiteY3" fmla="*/ 6294393 h 6294393"/>
              <a:gd name="connsiteX4" fmla="*/ 1162450 w 11721989"/>
              <a:gd name="connsiteY4" fmla="*/ 6294393 h 6294393"/>
              <a:gd name="connsiteX5" fmla="*/ 0 w 11721989"/>
              <a:gd name="connsiteY5" fmla="*/ 0 h 6294393"/>
              <a:gd name="connsiteX0" fmla="*/ 0 w 11721989"/>
              <a:gd name="connsiteY0" fmla="*/ 0 h 6294393"/>
              <a:gd name="connsiteX1" fmla="*/ 11721989 w 11721989"/>
              <a:gd name="connsiteY1" fmla="*/ 0 h 6294393"/>
              <a:gd name="connsiteX2" fmla="*/ 11705947 w 11721989"/>
              <a:gd name="connsiteY2" fmla="*/ 4923395 h 6294393"/>
              <a:gd name="connsiteX3" fmla="*/ 10334949 w 11721989"/>
              <a:gd name="connsiteY3" fmla="*/ 6294393 h 6294393"/>
              <a:gd name="connsiteX4" fmla="*/ 7418 w 11721989"/>
              <a:gd name="connsiteY4" fmla="*/ 6246267 h 6294393"/>
              <a:gd name="connsiteX5" fmla="*/ 0 w 11721989"/>
              <a:gd name="connsiteY5" fmla="*/ 0 h 6294393"/>
              <a:gd name="connsiteX0" fmla="*/ 0 w 11721989"/>
              <a:gd name="connsiteY0" fmla="*/ 0 h 6294393"/>
              <a:gd name="connsiteX1" fmla="*/ 11721989 w 11721989"/>
              <a:gd name="connsiteY1" fmla="*/ 0 h 6294393"/>
              <a:gd name="connsiteX2" fmla="*/ 11705947 w 11721989"/>
              <a:gd name="connsiteY2" fmla="*/ 4923395 h 6294393"/>
              <a:gd name="connsiteX3" fmla="*/ 10334949 w 11721989"/>
              <a:gd name="connsiteY3" fmla="*/ 6294393 h 6294393"/>
              <a:gd name="connsiteX4" fmla="*/ 7418 w 11721989"/>
              <a:gd name="connsiteY4" fmla="*/ 6246267 h 6294393"/>
              <a:gd name="connsiteX5" fmla="*/ 0 w 11721989"/>
              <a:gd name="connsiteY5" fmla="*/ 0 h 6294393"/>
              <a:gd name="connsiteX0" fmla="*/ 0 w 11721989"/>
              <a:gd name="connsiteY0" fmla="*/ 48126 h 6342519"/>
              <a:gd name="connsiteX1" fmla="*/ 11721989 w 11721989"/>
              <a:gd name="connsiteY1" fmla="*/ 0 h 6342519"/>
              <a:gd name="connsiteX2" fmla="*/ 11705947 w 11721989"/>
              <a:gd name="connsiteY2" fmla="*/ 4971521 h 6342519"/>
              <a:gd name="connsiteX3" fmla="*/ 10334949 w 11721989"/>
              <a:gd name="connsiteY3" fmla="*/ 6342519 h 6342519"/>
              <a:gd name="connsiteX4" fmla="*/ 7418 w 11721989"/>
              <a:gd name="connsiteY4" fmla="*/ 6294393 h 6342519"/>
              <a:gd name="connsiteX5" fmla="*/ 0 w 11721989"/>
              <a:gd name="connsiteY5" fmla="*/ 48126 h 6342519"/>
              <a:gd name="connsiteX0" fmla="*/ 8927 w 11714874"/>
              <a:gd name="connsiteY0" fmla="*/ 32084 h 6342519"/>
              <a:gd name="connsiteX1" fmla="*/ 11714874 w 11714874"/>
              <a:gd name="connsiteY1" fmla="*/ 0 h 6342519"/>
              <a:gd name="connsiteX2" fmla="*/ 11698832 w 11714874"/>
              <a:gd name="connsiteY2" fmla="*/ 4971521 h 6342519"/>
              <a:gd name="connsiteX3" fmla="*/ 10327834 w 11714874"/>
              <a:gd name="connsiteY3" fmla="*/ 6342519 h 6342519"/>
              <a:gd name="connsiteX4" fmla="*/ 303 w 11714874"/>
              <a:gd name="connsiteY4" fmla="*/ 6294393 h 6342519"/>
              <a:gd name="connsiteX5" fmla="*/ 8927 w 11714874"/>
              <a:gd name="connsiteY5" fmla="*/ 32084 h 63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14874" h="6342519">
                <a:moveTo>
                  <a:pt x="8927" y="32084"/>
                </a:moveTo>
                <a:lnTo>
                  <a:pt x="11714874" y="0"/>
                </a:lnTo>
                <a:cubicBezTo>
                  <a:pt x="11709527" y="1641132"/>
                  <a:pt x="11704179" y="3330389"/>
                  <a:pt x="11698832" y="4971521"/>
                </a:cubicBezTo>
                <a:cubicBezTo>
                  <a:pt x="11698832" y="5728702"/>
                  <a:pt x="11085015" y="6342519"/>
                  <a:pt x="10327834" y="6342519"/>
                </a:cubicBezTo>
                <a:lnTo>
                  <a:pt x="303" y="6294393"/>
                </a:lnTo>
                <a:cubicBezTo>
                  <a:pt x="-2170" y="4212304"/>
                  <a:pt x="11400" y="2114173"/>
                  <a:pt x="8927" y="3208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5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867" y="2329035"/>
            <a:ext cx="7465483" cy="2726875"/>
          </a:xfrm>
        </p:spPr>
        <p:txBody>
          <a:bodyPr/>
          <a:lstStyle>
            <a:lvl1pPr marL="269868" indent="-269868">
              <a:spcBef>
                <a:spcPts val="1600"/>
              </a:spcBef>
              <a:buFont typeface="+mj-lt"/>
              <a:buAutoNum type="arabicPeriod"/>
              <a:defRPr sz="1700" b="0">
                <a:solidFill>
                  <a:schemeClr val="accent1"/>
                </a:solidFill>
              </a:defRPr>
            </a:lvl1pPr>
            <a:lvl2pPr marL="269868" indent="0">
              <a:buNone/>
              <a:defRPr sz="1700" b="0">
                <a:solidFill>
                  <a:schemeClr val="accent1"/>
                </a:solidFill>
              </a:defRPr>
            </a:lvl2pPr>
            <a:lvl3pPr marL="269868" indent="0">
              <a:buNone/>
              <a:defRPr sz="1700" b="0">
                <a:solidFill>
                  <a:schemeClr val="accent1"/>
                </a:solidFill>
              </a:defRPr>
            </a:lvl3pPr>
            <a:lvl4pPr marL="269868" indent="0">
              <a:buNone/>
              <a:defRPr sz="1700" b="0">
                <a:solidFill>
                  <a:schemeClr val="accent1"/>
                </a:solidFill>
              </a:defRPr>
            </a:lvl4pPr>
            <a:lvl5pPr marL="269868" indent="0">
              <a:buNone/>
              <a:defRPr sz="17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7" y="1274234"/>
            <a:ext cx="8403696" cy="1007679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11549" y="6405119"/>
            <a:ext cx="720000" cy="216000"/>
          </a:xfrm>
          <a:prstGeom prst="rect">
            <a:avLst/>
          </a:prstGeom>
        </p:spPr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8170" y="6405119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Private and confidential</a:t>
            </a:r>
          </a:p>
        </p:txBody>
      </p:sp>
      <p:sp>
        <p:nvSpPr>
          <p:cNvPr id="11" name="TextBox 11"/>
          <p:cNvSpPr txBox="1"/>
          <p:nvPr userDrawn="1"/>
        </p:nvSpPr>
        <p:spPr>
          <a:xfrm>
            <a:off x="463551" y="6405119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</a:t>
            </a:r>
            <a:r>
              <a:rPr lang="en-GB" sz="1000" dirty="0" err="1">
                <a:solidFill>
                  <a:schemeClr val="accent1"/>
                </a:solidFill>
              </a:rPr>
              <a:t>Serasa</a:t>
            </a:r>
            <a:r>
              <a:rPr lang="en-GB" sz="1000" dirty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7" name="Retângulo Arredondado 6"/>
          <p:cNvSpPr/>
          <p:nvPr userDrawn="1"/>
        </p:nvSpPr>
        <p:spPr>
          <a:xfrm>
            <a:off x="10528557" y="28341"/>
            <a:ext cx="1034648" cy="1034648"/>
          </a:xfrm>
          <a:prstGeom prst="roundRect">
            <a:avLst>
              <a:gd name="adj" fmla="val 27084"/>
            </a:avLst>
          </a:prstGeom>
          <a:noFill/>
          <a:ln w="28575">
            <a:solidFill>
              <a:schemeClr val="accent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</a:t>
            </a:r>
          </a:p>
        </p:txBody>
      </p:sp>
      <p:sp>
        <p:nvSpPr>
          <p:cNvPr id="12" name="Retângulo Arredondado 11"/>
          <p:cNvSpPr/>
          <p:nvPr userDrawn="1"/>
        </p:nvSpPr>
        <p:spPr>
          <a:xfrm>
            <a:off x="9146199" y="545665"/>
            <a:ext cx="1951627" cy="1951627"/>
          </a:xfrm>
          <a:prstGeom prst="roundRect">
            <a:avLst>
              <a:gd name="adj" fmla="val 27084"/>
            </a:avLst>
          </a:prstGeom>
          <a:noFill/>
          <a:ln w="28575">
            <a:solidFill>
              <a:schemeClr val="accent2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</a:t>
            </a:r>
          </a:p>
        </p:txBody>
      </p:sp>
      <p:sp>
        <p:nvSpPr>
          <p:cNvPr id="13" name="Retângulo Arredondado 12"/>
          <p:cNvSpPr/>
          <p:nvPr userDrawn="1"/>
        </p:nvSpPr>
        <p:spPr>
          <a:xfrm>
            <a:off x="510601" y="771156"/>
            <a:ext cx="591041" cy="591041"/>
          </a:xfrm>
          <a:prstGeom prst="roundRect">
            <a:avLst>
              <a:gd name="adj" fmla="val 27084"/>
            </a:avLst>
          </a:prstGeom>
          <a:noFill/>
          <a:ln w="19050">
            <a:solidFill>
              <a:schemeClr val="accent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</a:t>
            </a:r>
          </a:p>
        </p:txBody>
      </p:sp>
      <p:sp>
        <p:nvSpPr>
          <p:cNvPr id="14" name="Retângulo Arredondado 13"/>
          <p:cNvSpPr/>
          <p:nvPr userDrawn="1"/>
        </p:nvSpPr>
        <p:spPr>
          <a:xfrm>
            <a:off x="401584" y="545665"/>
            <a:ext cx="393936" cy="393936"/>
          </a:xfrm>
          <a:prstGeom prst="roundRect">
            <a:avLst>
              <a:gd name="adj" fmla="val 27084"/>
            </a:avLst>
          </a:prstGeom>
          <a:noFill/>
          <a:ln w="19050">
            <a:solidFill>
              <a:schemeClr val="accent4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</a:t>
            </a:r>
          </a:p>
        </p:txBody>
      </p:sp>
      <p:sp>
        <p:nvSpPr>
          <p:cNvPr id="15" name="Retângulo Arredondado 14"/>
          <p:cNvSpPr/>
          <p:nvPr userDrawn="1"/>
        </p:nvSpPr>
        <p:spPr>
          <a:xfrm>
            <a:off x="266583" y="5055910"/>
            <a:ext cx="835059" cy="859729"/>
          </a:xfrm>
          <a:prstGeom prst="roundRect">
            <a:avLst>
              <a:gd name="adj" fmla="val 27084"/>
            </a:avLst>
          </a:prstGeom>
          <a:noFill/>
          <a:ln w="19050">
            <a:solidFill>
              <a:schemeClr val="accent4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011186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90195" cy="68590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17" name="TextBox 11"/>
          <p:cNvSpPr txBox="1"/>
          <p:nvPr userDrawn="1"/>
        </p:nvSpPr>
        <p:spPr>
          <a:xfrm>
            <a:off x="463551" y="6405119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</a:t>
            </a:r>
            <a:r>
              <a:rPr lang="en-GB" sz="1000" dirty="0" err="1">
                <a:solidFill>
                  <a:schemeClr val="accent1"/>
                </a:solidFill>
              </a:rPr>
              <a:t>Serasa</a:t>
            </a:r>
            <a:r>
              <a:rPr lang="en-GB" sz="1000" dirty="0">
                <a:solidFill>
                  <a:schemeClr val="accent1"/>
                </a:solidFill>
              </a:rPr>
              <a:t> Experian</a:t>
            </a:r>
          </a:p>
        </p:txBody>
      </p:sp>
    </p:spTree>
    <p:extLst>
      <p:ext uri="{BB962C8B-B14F-4D97-AF65-F5344CB8AC3E}">
        <p14:creationId xmlns:p14="http://schemas.microsoft.com/office/powerpoint/2010/main" val="255120493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90195" cy="68590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7" y="2022475"/>
            <a:ext cx="5564188" cy="3600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8" name="TextBox 11"/>
          <p:cNvSpPr txBox="1"/>
          <p:nvPr userDrawn="1"/>
        </p:nvSpPr>
        <p:spPr>
          <a:xfrm>
            <a:off x="463551" y="6405119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</a:t>
            </a:r>
            <a:r>
              <a:rPr lang="en-GB" sz="1000" dirty="0" err="1">
                <a:solidFill>
                  <a:schemeClr val="accent1"/>
                </a:solidFill>
              </a:rPr>
              <a:t>Serasa</a:t>
            </a:r>
            <a:r>
              <a:rPr lang="en-GB" sz="1000" dirty="0">
                <a:solidFill>
                  <a:schemeClr val="accent1"/>
                </a:solidFill>
              </a:rPr>
              <a:t> Experian</a:t>
            </a:r>
          </a:p>
        </p:txBody>
      </p:sp>
    </p:spTree>
    <p:extLst>
      <p:ext uri="{BB962C8B-B14F-4D97-AF65-F5344CB8AC3E}">
        <p14:creationId xmlns:p14="http://schemas.microsoft.com/office/powerpoint/2010/main" val="72308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47824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2022475"/>
            <a:ext cx="5570851" cy="3600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528034"/>
            <a:ext cx="5570851" cy="100767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5" y="-5073"/>
            <a:ext cx="5758165" cy="5755223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52604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3" y="2022475"/>
            <a:ext cx="5570851" cy="3600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5570851" cy="100767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84466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0" y="566740"/>
            <a:ext cx="5087537" cy="4564061"/>
          </a:xfrm>
        </p:spPr>
        <p:txBody>
          <a:bodyPr anchor="ctr" anchorCtr="0"/>
          <a:lstStyle>
            <a:lvl1pPr marL="128585" indent="-128585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5" y="-5073"/>
            <a:ext cx="5758165" cy="5755223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986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8" y="566740"/>
            <a:ext cx="5087537" cy="4564061"/>
          </a:xfrm>
        </p:spPr>
        <p:txBody>
          <a:bodyPr anchor="ctr" anchorCtr="0"/>
          <a:lstStyle>
            <a:lvl1pPr marL="128585" indent="-128585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5" indent="-128585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51282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2" y="-2381"/>
            <a:ext cx="11745915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02255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6" y="528034"/>
            <a:ext cx="5564188" cy="100767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49" y="566740"/>
            <a:ext cx="5113339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14808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1" y="2022475"/>
            <a:ext cx="5564188" cy="3600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528034"/>
            <a:ext cx="5564188" cy="100767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40"/>
            <a:ext cx="5113339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7052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028D54-9901-4F49-AD68-DA664B88BC7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A4684">
              <a:alpha val="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62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196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011549" y="6405119"/>
            <a:ext cx="720000" cy="216000"/>
          </a:xfrm>
          <a:prstGeom prst="rect">
            <a:avLst/>
          </a:prstGeom>
        </p:spPr>
        <p:txBody>
          <a:bodyPr/>
          <a:lstStyle/>
          <a:p>
            <a:fld id="{12B4AD11-B37F-49CE-A271-259CFDDDB0BC}" type="datetime1">
              <a:rPr lang="en-GB" smtClean="0"/>
              <a:t>13/02/2019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58170" y="6405119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1072988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011549" y="6405119"/>
            <a:ext cx="720000" cy="216000"/>
          </a:xfrm>
          <a:prstGeom prst="rect">
            <a:avLst/>
          </a:prstGeom>
        </p:spPr>
        <p:txBody>
          <a:bodyPr/>
          <a:lstStyle/>
          <a:p>
            <a:fld id="{13E6D4E0-F9DB-4A14-89F2-854CF7BC37F7}" type="datetime1">
              <a:rPr lang="en-GB" smtClean="0"/>
              <a:t>13/02/2019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58170" y="6405119"/>
            <a:ext cx="6114625" cy="216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818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835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9954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>
              <a:solidFill>
                <a:srgbClr val="26478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26478D"/>
                </a:solidFill>
              </a:rPr>
              <a:t>Private and confidential     Presentation Title</a:t>
            </a:r>
            <a:endParaRPr lang="en-GB" dirty="0">
              <a:solidFill>
                <a:srgbClr val="2647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87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3981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16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735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534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267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8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53232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73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62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1770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696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13/02/2019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79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13/02/2019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388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1859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2414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1885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13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528034"/>
            <a:ext cx="10466700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716224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446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86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978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20569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8670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3166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132764"/>
            <a:ext cx="5087537" cy="3616657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9534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69679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41200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311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3187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61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13/02/2019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452810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13/02/2019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115329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7571" y="2688336"/>
            <a:ext cx="5401561" cy="1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6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453571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1" y="1701000"/>
            <a:ext cx="9366562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1" y="2640169"/>
            <a:ext cx="9366562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14006" y="5900803"/>
            <a:ext cx="2172511" cy="6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883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14006" y="5900803"/>
            <a:ext cx="2172511" cy="655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1" y="1701000"/>
            <a:ext cx="9366562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1" y="2640169"/>
            <a:ext cx="9366562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38325" y="6466277"/>
            <a:ext cx="1975419" cy="2160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ctr" defTabSz="718444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59222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8444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666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6888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6110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5332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554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3776" algn="l" defTabSz="718444" rtl="0" eaLnBrk="1" latinLnBrk="0" hangingPunct="1">
              <a:defRPr sz="14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rgbClr val="26478D"/>
                </a:solidFill>
              </a:rPr>
              <a:t>Experian restricted</a:t>
            </a:r>
          </a:p>
        </p:txBody>
      </p:sp>
    </p:spTree>
    <p:extLst>
      <p:ext uri="{BB962C8B-B14F-4D97-AF65-F5344CB8AC3E}">
        <p14:creationId xmlns:p14="http://schemas.microsoft.com/office/powerpoint/2010/main" val="25296991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638801"/>
            <a:ext cx="9366562" cy="2726875"/>
          </a:xfrm>
        </p:spPr>
        <p:txBody>
          <a:bodyPr/>
          <a:lstStyle>
            <a:lvl1pPr marL="269882" indent="-269882">
              <a:spcBef>
                <a:spcPts val="1600"/>
              </a:spcBef>
              <a:buFont typeface="+mj-lt"/>
              <a:buAutoNum type="arabicPeriod"/>
              <a:defRPr sz="1800" b="0"/>
            </a:lvl1pPr>
            <a:lvl2pPr marL="269882" indent="0">
              <a:buNone/>
              <a:defRPr sz="1800" b="0"/>
            </a:lvl2pPr>
            <a:lvl3pPr marL="269882" indent="0">
              <a:buNone/>
              <a:defRPr sz="1800" b="0"/>
            </a:lvl3pPr>
            <a:lvl4pPr marL="269882" indent="0">
              <a:buNone/>
              <a:defRPr sz="1800" b="0"/>
            </a:lvl4pPr>
            <a:lvl5pPr marL="269882" indent="0">
              <a:buNone/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1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419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9366562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</p:spTree>
    <p:extLst>
      <p:ext uri="{BB962C8B-B14F-4D97-AF65-F5344CB8AC3E}">
        <p14:creationId xmlns:p14="http://schemas.microsoft.com/office/powerpoint/2010/main" val="11667957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6270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2022475"/>
            <a:ext cx="5570850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1" y="528034"/>
            <a:ext cx="5570850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96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4" y="2022475"/>
            <a:ext cx="5570850" cy="372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4" y="528034"/>
            <a:ext cx="5570850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6219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22" y="566749"/>
            <a:ext cx="5087537" cy="4564061"/>
          </a:xfrm>
        </p:spPr>
        <p:txBody>
          <a:bodyPr anchor="ctr" anchorCtr="0"/>
          <a:lstStyle>
            <a:lvl1pPr marL="128591" indent="-128591">
              <a:lnSpc>
                <a:spcPct val="95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  <a:lvl2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2pPr>
            <a:lvl3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3pPr>
            <a:lvl4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4pPr>
            <a:lvl5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41540" y="-5073"/>
            <a:ext cx="5763340" cy="575619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5754005 w 5758165"/>
              <a:gd name="connsiteY7" fmla="*/ 5755222 h 5763339"/>
              <a:gd name="connsiteX8" fmla="*/ 3708867 w 5758165"/>
              <a:gd name="connsiteY8" fmla="*/ 5749051 h 5763339"/>
              <a:gd name="connsiteX9" fmla="*/ 2287010 w 5758165"/>
              <a:gd name="connsiteY9" fmla="*/ 5763339 h 5763339"/>
              <a:gd name="connsiteX10" fmla="*/ 13875 w 5758165"/>
              <a:gd name="connsiteY10" fmla="*/ 3740235 h 5763339"/>
              <a:gd name="connsiteX11" fmla="*/ 4350 w 5758165"/>
              <a:gd name="connsiteY11" fmla="*/ 2044535 h 5763339"/>
              <a:gd name="connsiteX0" fmla="*/ 4350 w 5758165"/>
              <a:gd name="connsiteY0" fmla="*/ 2044535 h 5756195"/>
              <a:gd name="connsiteX1" fmla="*/ 0 w 5758165"/>
              <a:gd name="connsiteY1" fmla="*/ 1284 h 5756195"/>
              <a:gd name="connsiteX2" fmla="*/ 2048885 w 5758165"/>
              <a:gd name="connsiteY2" fmla="*/ 0 h 5756195"/>
              <a:gd name="connsiteX3" fmla="*/ 3708867 w 5758165"/>
              <a:gd name="connsiteY3" fmla="*/ 0 h 5756195"/>
              <a:gd name="connsiteX4" fmla="*/ 5758165 w 5758165"/>
              <a:gd name="connsiteY4" fmla="*/ 311 h 5756195"/>
              <a:gd name="connsiteX5" fmla="*/ 5753402 w 5758165"/>
              <a:gd name="connsiteY5" fmla="*/ 2044535 h 5756195"/>
              <a:gd name="connsiteX6" fmla="*/ 5753402 w 5758165"/>
              <a:gd name="connsiteY6" fmla="*/ 3704516 h 5756195"/>
              <a:gd name="connsiteX7" fmla="*/ 5754005 w 5758165"/>
              <a:gd name="connsiteY7" fmla="*/ 5755222 h 5756195"/>
              <a:gd name="connsiteX8" fmla="*/ 3708867 w 5758165"/>
              <a:gd name="connsiteY8" fmla="*/ 5749051 h 5756195"/>
              <a:gd name="connsiteX9" fmla="*/ 2372735 w 5758165"/>
              <a:gd name="connsiteY9" fmla="*/ 5756195 h 5756195"/>
              <a:gd name="connsiteX10" fmla="*/ 13875 w 5758165"/>
              <a:gd name="connsiteY10" fmla="*/ 3740235 h 5756195"/>
              <a:gd name="connsiteX11" fmla="*/ 4350 w 5758165"/>
              <a:gd name="connsiteY11" fmla="*/ 2044535 h 5756195"/>
              <a:gd name="connsiteX0" fmla="*/ 9525 w 5763340"/>
              <a:gd name="connsiteY0" fmla="*/ 2044535 h 5756195"/>
              <a:gd name="connsiteX1" fmla="*/ 5175 w 5763340"/>
              <a:gd name="connsiteY1" fmla="*/ 1284 h 5756195"/>
              <a:gd name="connsiteX2" fmla="*/ 2054060 w 5763340"/>
              <a:gd name="connsiteY2" fmla="*/ 0 h 5756195"/>
              <a:gd name="connsiteX3" fmla="*/ 3714042 w 5763340"/>
              <a:gd name="connsiteY3" fmla="*/ 0 h 5756195"/>
              <a:gd name="connsiteX4" fmla="*/ 5763340 w 5763340"/>
              <a:gd name="connsiteY4" fmla="*/ 311 h 5756195"/>
              <a:gd name="connsiteX5" fmla="*/ 5758577 w 5763340"/>
              <a:gd name="connsiteY5" fmla="*/ 2044535 h 5756195"/>
              <a:gd name="connsiteX6" fmla="*/ 5758577 w 5763340"/>
              <a:gd name="connsiteY6" fmla="*/ 3704516 h 5756195"/>
              <a:gd name="connsiteX7" fmla="*/ 5759180 w 5763340"/>
              <a:gd name="connsiteY7" fmla="*/ 5755222 h 5756195"/>
              <a:gd name="connsiteX8" fmla="*/ 3714042 w 5763340"/>
              <a:gd name="connsiteY8" fmla="*/ 5749051 h 5756195"/>
              <a:gd name="connsiteX9" fmla="*/ 2377910 w 5763340"/>
              <a:gd name="connsiteY9" fmla="*/ 5756195 h 5756195"/>
              <a:gd name="connsiteX10" fmla="*/ 0 w 5763340"/>
              <a:gd name="connsiteY10" fmla="*/ 3825960 h 5756195"/>
              <a:gd name="connsiteX11" fmla="*/ 9525 w 5763340"/>
              <a:gd name="connsiteY11" fmla="*/ 2044535 h 57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340" h="5756195">
                <a:moveTo>
                  <a:pt x="9525" y="2044535"/>
                </a:moveTo>
                <a:lnTo>
                  <a:pt x="5175" y="1284"/>
                </a:lnTo>
                <a:lnTo>
                  <a:pt x="2054060" y="0"/>
                </a:lnTo>
                <a:lnTo>
                  <a:pt x="3714042" y="0"/>
                </a:lnTo>
                <a:lnTo>
                  <a:pt x="5763340" y="311"/>
                </a:lnTo>
                <a:cubicBezTo>
                  <a:pt x="5762546" y="679338"/>
                  <a:pt x="5759371" y="1365508"/>
                  <a:pt x="5758577" y="2044535"/>
                </a:cubicBezTo>
                <a:lnTo>
                  <a:pt x="5758577" y="3704516"/>
                </a:lnTo>
                <a:lnTo>
                  <a:pt x="5759180" y="5755222"/>
                </a:lnTo>
                <a:lnTo>
                  <a:pt x="3714042" y="5749051"/>
                </a:lnTo>
                <a:lnTo>
                  <a:pt x="2377910" y="5756195"/>
                </a:lnTo>
                <a:cubicBezTo>
                  <a:pt x="1248744" y="5756195"/>
                  <a:pt x="0" y="4955126"/>
                  <a:pt x="0" y="3825960"/>
                </a:cubicBezTo>
                <a:lnTo>
                  <a:pt x="9525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899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8" y="566749"/>
            <a:ext cx="5087537" cy="4564061"/>
          </a:xfrm>
        </p:spPr>
        <p:txBody>
          <a:bodyPr anchor="ctr" anchorCtr="0"/>
          <a:lstStyle>
            <a:lvl1pPr marL="128591" indent="-128591">
              <a:lnSpc>
                <a:spcPct val="95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  <a:lvl2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2pPr>
            <a:lvl3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3pPr>
            <a:lvl4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4pPr>
            <a:lvl5pPr marL="128591" indent="-128591">
              <a:lnSpc>
                <a:spcPct val="95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879" y="-5074"/>
            <a:ext cx="5762927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63339"/>
              <a:gd name="connsiteX1" fmla="*/ 0 w 5758165"/>
              <a:gd name="connsiteY1" fmla="*/ 1284 h 5763339"/>
              <a:gd name="connsiteX2" fmla="*/ 2048885 w 5758165"/>
              <a:gd name="connsiteY2" fmla="*/ 0 h 5763339"/>
              <a:gd name="connsiteX3" fmla="*/ 3708867 w 5758165"/>
              <a:gd name="connsiteY3" fmla="*/ 0 h 5763339"/>
              <a:gd name="connsiteX4" fmla="*/ 5758165 w 5758165"/>
              <a:gd name="connsiteY4" fmla="*/ 311 h 5763339"/>
              <a:gd name="connsiteX5" fmla="*/ 5753402 w 5758165"/>
              <a:gd name="connsiteY5" fmla="*/ 2044535 h 5763339"/>
              <a:gd name="connsiteX6" fmla="*/ 5753402 w 5758165"/>
              <a:gd name="connsiteY6" fmla="*/ 3704516 h 5763339"/>
              <a:gd name="connsiteX7" fmla="*/ 3194517 w 5758165"/>
              <a:gd name="connsiteY7" fmla="*/ 5763339 h 5763339"/>
              <a:gd name="connsiteX8" fmla="*/ 2048885 w 5758165"/>
              <a:gd name="connsiteY8" fmla="*/ 5749051 h 5763339"/>
              <a:gd name="connsiteX9" fmla="*/ 6743 w 5758165"/>
              <a:gd name="connsiteY9" fmla="*/ 5750091 h 5763339"/>
              <a:gd name="connsiteX10" fmla="*/ 4350 w 5758165"/>
              <a:gd name="connsiteY10" fmla="*/ 3704516 h 5763339"/>
              <a:gd name="connsiteX11" fmla="*/ 4350 w 5758165"/>
              <a:gd name="connsiteY11" fmla="*/ 2044535 h 5763339"/>
              <a:gd name="connsiteX0" fmla="*/ 4350 w 5772452"/>
              <a:gd name="connsiteY0" fmla="*/ 2044535 h 5763339"/>
              <a:gd name="connsiteX1" fmla="*/ 0 w 5772452"/>
              <a:gd name="connsiteY1" fmla="*/ 1284 h 5763339"/>
              <a:gd name="connsiteX2" fmla="*/ 2048885 w 5772452"/>
              <a:gd name="connsiteY2" fmla="*/ 0 h 5763339"/>
              <a:gd name="connsiteX3" fmla="*/ 3708867 w 5772452"/>
              <a:gd name="connsiteY3" fmla="*/ 0 h 5763339"/>
              <a:gd name="connsiteX4" fmla="*/ 5758165 w 5772452"/>
              <a:gd name="connsiteY4" fmla="*/ 311 h 5763339"/>
              <a:gd name="connsiteX5" fmla="*/ 5753402 w 5772452"/>
              <a:gd name="connsiteY5" fmla="*/ 2044535 h 5763339"/>
              <a:gd name="connsiteX6" fmla="*/ 5772452 w 5772452"/>
              <a:gd name="connsiteY6" fmla="*/ 3890254 h 5763339"/>
              <a:gd name="connsiteX7" fmla="*/ 3194517 w 5772452"/>
              <a:gd name="connsiteY7" fmla="*/ 5763339 h 5763339"/>
              <a:gd name="connsiteX8" fmla="*/ 2048885 w 5772452"/>
              <a:gd name="connsiteY8" fmla="*/ 5749051 h 5763339"/>
              <a:gd name="connsiteX9" fmla="*/ 6743 w 5772452"/>
              <a:gd name="connsiteY9" fmla="*/ 5750091 h 5763339"/>
              <a:gd name="connsiteX10" fmla="*/ 4350 w 5772452"/>
              <a:gd name="connsiteY10" fmla="*/ 3704516 h 5763339"/>
              <a:gd name="connsiteX11" fmla="*/ 4350 w 5772452"/>
              <a:gd name="connsiteY11" fmla="*/ 2044535 h 5763339"/>
              <a:gd name="connsiteX0" fmla="*/ 4350 w 5762927"/>
              <a:gd name="connsiteY0" fmla="*/ 2044535 h 5763339"/>
              <a:gd name="connsiteX1" fmla="*/ 0 w 5762927"/>
              <a:gd name="connsiteY1" fmla="*/ 1284 h 5763339"/>
              <a:gd name="connsiteX2" fmla="*/ 2048885 w 5762927"/>
              <a:gd name="connsiteY2" fmla="*/ 0 h 5763339"/>
              <a:gd name="connsiteX3" fmla="*/ 3708867 w 5762927"/>
              <a:gd name="connsiteY3" fmla="*/ 0 h 5763339"/>
              <a:gd name="connsiteX4" fmla="*/ 5758165 w 5762927"/>
              <a:gd name="connsiteY4" fmla="*/ 311 h 5763339"/>
              <a:gd name="connsiteX5" fmla="*/ 5753402 w 5762927"/>
              <a:gd name="connsiteY5" fmla="*/ 2044535 h 5763339"/>
              <a:gd name="connsiteX6" fmla="*/ 5762927 w 5762927"/>
              <a:gd name="connsiteY6" fmla="*/ 3883111 h 5763339"/>
              <a:gd name="connsiteX7" fmla="*/ 3194517 w 5762927"/>
              <a:gd name="connsiteY7" fmla="*/ 5763339 h 5763339"/>
              <a:gd name="connsiteX8" fmla="*/ 2048885 w 5762927"/>
              <a:gd name="connsiteY8" fmla="*/ 5749051 h 5763339"/>
              <a:gd name="connsiteX9" fmla="*/ 6743 w 5762927"/>
              <a:gd name="connsiteY9" fmla="*/ 5750091 h 5763339"/>
              <a:gd name="connsiteX10" fmla="*/ 4350 w 5762927"/>
              <a:gd name="connsiteY10" fmla="*/ 3704516 h 5763339"/>
              <a:gd name="connsiteX11" fmla="*/ 4350 w 5762927"/>
              <a:gd name="connsiteY11" fmla="*/ 2044535 h 5763339"/>
              <a:gd name="connsiteX0" fmla="*/ 4350 w 5762927"/>
              <a:gd name="connsiteY0" fmla="*/ 2044535 h 5750091"/>
              <a:gd name="connsiteX1" fmla="*/ 0 w 5762927"/>
              <a:gd name="connsiteY1" fmla="*/ 1284 h 5750091"/>
              <a:gd name="connsiteX2" fmla="*/ 2048885 w 5762927"/>
              <a:gd name="connsiteY2" fmla="*/ 0 h 5750091"/>
              <a:gd name="connsiteX3" fmla="*/ 3708867 w 5762927"/>
              <a:gd name="connsiteY3" fmla="*/ 0 h 5750091"/>
              <a:gd name="connsiteX4" fmla="*/ 5758165 w 5762927"/>
              <a:gd name="connsiteY4" fmla="*/ 311 h 5750091"/>
              <a:gd name="connsiteX5" fmla="*/ 5753402 w 5762927"/>
              <a:gd name="connsiteY5" fmla="*/ 2044535 h 5750091"/>
              <a:gd name="connsiteX6" fmla="*/ 5762927 w 5762927"/>
              <a:gd name="connsiteY6" fmla="*/ 3883111 h 5750091"/>
              <a:gd name="connsiteX7" fmla="*/ 3270717 w 5762927"/>
              <a:gd name="connsiteY7" fmla="*/ 5741908 h 5750091"/>
              <a:gd name="connsiteX8" fmla="*/ 2048885 w 5762927"/>
              <a:gd name="connsiteY8" fmla="*/ 5749051 h 5750091"/>
              <a:gd name="connsiteX9" fmla="*/ 6743 w 5762927"/>
              <a:gd name="connsiteY9" fmla="*/ 5750091 h 5750091"/>
              <a:gd name="connsiteX10" fmla="*/ 4350 w 5762927"/>
              <a:gd name="connsiteY10" fmla="*/ 3704516 h 5750091"/>
              <a:gd name="connsiteX11" fmla="*/ 4350 w 5762927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2927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62927" y="3883111"/>
                </a:lnTo>
                <a:cubicBezTo>
                  <a:pt x="5762927" y="5012277"/>
                  <a:pt x="4399883" y="5741908"/>
                  <a:pt x="3270717" y="5741908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309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-1" y="-2382"/>
            <a:ext cx="11744428" cy="5780700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</p:spTree>
    <p:extLst>
      <p:ext uri="{BB962C8B-B14F-4D97-AF65-F5344CB8AC3E}">
        <p14:creationId xmlns:p14="http://schemas.microsoft.com/office/powerpoint/2010/main" val="162985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6885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2" y="528034"/>
            <a:ext cx="9371013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3550" y="2029077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691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9359902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Experian plc Board strategy | 30-31 January 2017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954710" y="2029077"/>
            <a:ext cx="4791202" cy="3593401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82299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701000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1" y="9"/>
            <a:ext cx="6276089" cy="12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454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9366564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</p:spTree>
    <p:extLst>
      <p:ext uri="{BB962C8B-B14F-4D97-AF65-F5344CB8AC3E}">
        <p14:creationId xmlns:p14="http://schemas.microsoft.com/office/powerpoint/2010/main" val="5044656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</p:spTree>
    <p:extLst>
      <p:ext uri="{BB962C8B-B14F-4D97-AF65-F5344CB8AC3E}">
        <p14:creationId xmlns:p14="http://schemas.microsoft.com/office/powerpoint/2010/main" val="29487491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837806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307307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94" y="5216547"/>
            <a:ext cx="3168306" cy="173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34868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589643"/>
      </p:ext>
    </p:extLst>
  </p:cSld>
  <p:clrMapOvr>
    <a:masterClrMapping/>
  </p:clrMapOvr>
  <p:transition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008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6967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1244564"/>
            <a:ext cx="11257200" cy="469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636520"/>
            <a:ext cx="8629651" cy="618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aixaDeTexto 6"/>
          <p:cNvSpPr txBox="1"/>
          <p:nvPr userDrawn="1"/>
        </p:nvSpPr>
        <p:spPr>
          <a:xfrm>
            <a:off x="467999" y="307890"/>
            <a:ext cx="4063356" cy="215444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en-US" sz="1400" b="0" kern="120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Serasa</a:t>
            </a:r>
            <a:r>
              <a:rPr lang="en-US" sz="1400" b="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Experian: </a:t>
            </a:r>
            <a:r>
              <a:rPr lang="en-US" sz="14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IT Transformation </a:t>
            </a:r>
            <a:r>
              <a:rPr lang="en-US" sz="1400" b="1" kern="120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Programme</a:t>
            </a:r>
            <a:endParaRPr lang="pt-BR" sz="1400" b="1" kern="1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976431"/>
      </p:ext>
    </p:extLst>
  </p:cSld>
  <p:clrMapOvr>
    <a:masterClrMapping/>
  </p:clrMapOvr>
  <p:transition spd="slow">
    <p:push dir="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187601"/>
      </p:ext>
    </p:extLst>
  </p:cSld>
  <p:clrMapOvr>
    <a:masterClrMapping/>
  </p:clrMapOvr>
  <p:transition spd="slow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676772"/>
      </p:ext>
    </p:extLst>
  </p:cSld>
  <p:clrMapOvr>
    <a:masterClrMapping/>
  </p:clrMapOvr>
  <p:transition spd="slow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895349"/>
      </p:ext>
    </p:extLst>
  </p:cSld>
  <p:clrMapOvr>
    <a:masterClrMapping/>
  </p:clrMapOvr>
  <p:transition spd="slow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251872"/>
      </p:ext>
    </p:extLst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194486"/>
      </p:ext>
    </p:extLst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80035898"/>
      </p:ext>
    </p:extLst>
  </p:cSld>
  <p:clrMapOvr>
    <a:masterClrMapping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582379"/>
      </p:ext>
    </p:extLst>
  </p:cSld>
  <p:clrMapOvr>
    <a:masterClrMapping/>
  </p:clrMapOvr>
  <p:transition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973108"/>
      </p:ext>
    </p:extLst>
  </p:cSld>
  <p:clrMapOvr>
    <a:masterClrMapping/>
  </p:clrMapOvr>
  <p:transition spd="slow">
    <p:push dir="u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9554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1" y="528034"/>
            <a:ext cx="490692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9953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13/02/2019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60046102"/>
      </p:ext>
    </p:extLst>
  </p:cSld>
  <p:clrMapOvr>
    <a:masterClrMapping/>
  </p:clrMapOvr>
  <p:transition spd="slow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13/02/2019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090310"/>
      </p:ext>
    </p:extLst>
  </p:cSld>
  <p:clrMapOvr>
    <a:masterClrMapping/>
  </p:clrMapOvr>
  <p:transition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99DE-1A57-4F94-BF2E-C9E87366E124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  <a:endParaRPr lang="en-GB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407762"/>
      </p:ext>
    </p:extLst>
  </p:cSld>
  <p:clrMapOvr>
    <a:masterClrMapping/>
  </p:clrMapOvr>
  <p:transition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358573"/>
      </p:ext>
    </p:extLst>
  </p:cSld>
  <p:clrMapOvr>
    <a:masterClrMapping/>
  </p:clrMapOvr>
  <p:transition spd="slow">
    <p:push dir="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ttern_25percen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95574"/>
            <a:ext cx="10972800" cy="6451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77"/>
            <a:ext cx="5384800" cy="4713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77"/>
            <a:ext cx="5384800" cy="4713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753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 -  confidenc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83" y="1227159"/>
            <a:ext cx="8192168" cy="4491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230759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11" name="Imagem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65466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000" y="1584102"/>
            <a:ext cx="9366563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00" y="2640169"/>
            <a:ext cx="9366563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8" y="5217218"/>
            <a:ext cx="3163433" cy="1734529"/>
          </a:xfrm>
          <a:prstGeom prst="rect">
            <a:avLst/>
          </a:prstGeom>
        </p:spPr>
      </p:pic>
      <p:pic>
        <p:nvPicPr>
          <p:cNvPr id="8" name="Imagem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073213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638800"/>
            <a:ext cx="8428351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4000"/>
            <a:ext cx="9366564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553562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112572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3375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191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err="1"/>
              <a:t>Arraste</a:t>
            </a:r>
            <a:r>
              <a:rPr lang="en-US"/>
              <a:t> a </a:t>
            </a:r>
            <a:r>
              <a:rPr lang="en-US" err="1"/>
              <a:t>imagem</a:t>
            </a:r>
            <a:r>
              <a:rPr lang="en-US"/>
              <a:t> para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clique no </a:t>
            </a:r>
            <a:r>
              <a:rPr lang="en-US" err="1"/>
              <a:t>ícone</a:t>
            </a:r>
            <a:r>
              <a:rPr lang="en-US"/>
              <a:t> </a:t>
            </a:r>
            <a:r>
              <a:rPr lang="en-US" err="1"/>
              <a:t>abaixo</a:t>
            </a:r>
            <a:r>
              <a:rPr lang="en-US"/>
              <a:t> para </a:t>
            </a:r>
            <a:r>
              <a:rPr lang="en-US" err="1"/>
              <a:t>adicionar</a:t>
            </a:r>
            <a:r>
              <a:rPr lang="en-US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9277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400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181726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51507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9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5570851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769310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062" y="2022475"/>
            <a:ext cx="5570851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062" y="528034"/>
            <a:ext cx="4947864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763074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18" y="566739"/>
            <a:ext cx="5087537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446714" y="-5073"/>
            <a:ext cx="5758165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256953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377" y="1274763"/>
            <a:ext cx="5087537" cy="3406419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2879" y="-5074"/>
            <a:ext cx="5758165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24408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2382"/>
            <a:ext cx="11745914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48459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725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725" y="528034"/>
            <a:ext cx="4927553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3550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8428680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2022475"/>
            <a:ext cx="5564188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2" y="528034"/>
            <a:ext cx="5564188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632575" y="566738"/>
            <a:ext cx="5113338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 err="1"/>
              <a:t>Arraste</a:t>
            </a:r>
            <a:r>
              <a:rPr lang="en-US" dirty="0"/>
              <a:t> a </a:t>
            </a:r>
            <a:r>
              <a:rPr lang="en-US" dirty="0" err="1"/>
              <a:t>imagem</a:t>
            </a:r>
            <a:r>
              <a:rPr lang="en-US" dirty="0"/>
              <a:t> para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adicionar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085180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1583999"/>
            <a:ext cx="9366564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763" y="-1"/>
            <a:ext cx="5668148" cy="150971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08576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420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58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7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4.xml"/><Relationship Id="rId1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84.xml"/><Relationship Id="rId21" Type="http://schemas.openxmlformats.org/officeDocument/2006/relationships/image" Target="../media/image26.png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17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83.xml"/><Relationship Id="rId16" Type="http://schemas.openxmlformats.org/officeDocument/2006/relationships/slideLayout" Target="../slideLayouts/slideLayout197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9.emf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image" Target="../media/image9.emf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2.xml"/><Relationship Id="rId19" Type="http://schemas.openxmlformats.org/officeDocument/2006/relationships/image" Target="../media/image23.png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>
                <a:solidFill>
                  <a:schemeClr val="accent1"/>
                </a:solidFill>
              </a:rPr>
              <a:t>    </a:t>
            </a:r>
            <a:r>
              <a:rPr lang="en-GB" sz="1000" baseline="0">
                <a:solidFill>
                  <a:schemeClr val="accent1"/>
                </a:solidFill>
              </a:rPr>
              <a:t> </a:t>
            </a:r>
            <a:r>
              <a:rPr lang="en-GB" sz="1000">
                <a:solidFill>
                  <a:schemeClr val="accent1"/>
                </a:solidFill>
              </a:rPr>
              <a:t>© </a:t>
            </a:r>
            <a:r>
              <a:rPr lang="en-GB" sz="1000" err="1">
                <a:solidFill>
                  <a:schemeClr val="accent1"/>
                </a:solidFill>
              </a:rPr>
              <a:t>Serasa</a:t>
            </a:r>
            <a:r>
              <a:rPr lang="en-GB" sz="100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06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  <p:sp>
        <p:nvSpPr>
          <p:cNvPr id="15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  <a:latin typeface="Montserrat" panose="02000505000000020004" pitchFamily="2" charset="0"/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  <a:latin typeface="Montserrat" panose="02000505000000020004" pitchFamily="2" charset="0"/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  <a:latin typeface="Montserrat" panose="02000505000000020004" pitchFamily="2" charset="0"/>
              </a:rPr>
              <a:t> </a:t>
            </a:r>
            <a:r>
              <a:rPr lang="en-GB" sz="1000" dirty="0">
                <a:solidFill>
                  <a:schemeClr val="accent1"/>
                </a:solidFill>
                <a:latin typeface="Montserrat" panose="02000505000000020004" pitchFamily="2" charset="0"/>
              </a:rPr>
              <a:t>© Serasa Experian</a:t>
            </a:r>
          </a:p>
        </p:txBody>
      </p:sp>
    </p:spTree>
    <p:extLst>
      <p:ext uri="{BB962C8B-B14F-4D97-AF65-F5344CB8AC3E}">
        <p14:creationId xmlns:p14="http://schemas.microsoft.com/office/powerpoint/2010/main" val="236324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3A6A375B-74A6-4870-AED2-9C549FE4D6F3}" type="datetime1">
              <a:rPr lang="pt-BR" smtClean="0"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IT Infrastructure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</a:t>
            </a:r>
            <a:r>
              <a:rPr lang="en-GB" sz="1000" dirty="0" err="1">
                <a:solidFill>
                  <a:schemeClr val="accent1"/>
                </a:solidFill>
              </a:rPr>
              <a:t>Serasa</a:t>
            </a:r>
            <a:r>
              <a:rPr lang="en-GB" sz="1000" dirty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12341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49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</p:sldLayoutIdLst>
  <p:transition spd="slow">
    <p:push dir="u"/>
  </p:transition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1257200" cy="10076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Clique para editar o título mestre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1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865" y="5718867"/>
            <a:ext cx="1996619" cy="10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1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  <p:sldLayoutId id="2147484020" r:id="rId19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5" indent="-115885" algn="l" defTabSz="91437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0" indent="-195258" algn="l" defTabSz="91437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189" indent="-129597" algn="l" defTabSz="91437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497" indent="-194395" algn="l" defTabSz="914377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5">
          <p15:clr>
            <a:srgbClr val="F26B43"/>
          </p15:clr>
        </p15:guide>
        <p15:guide id="10" pos="3295">
          <p15:clr>
            <a:srgbClr val="F26B43"/>
          </p15:clr>
        </p15:guide>
        <p15:guide id="11" pos="5095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1">
          <p15:clr>
            <a:srgbClr val="F26B43"/>
          </p15:clr>
        </p15:guide>
        <p15:guide id="18" pos="2011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9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5">
          <p15:clr>
            <a:srgbClr val="F26B43"/>
          </p15:clr>
        </p15:guide>
        <p15:guide id="30" orient="horz" pos="3895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>
                <a:solidFill>
                  <a:schemeClr val="accent1"/>
                </a:solidFill>
              </a:rPr>
              <a:t>    </a:t>
            </a:r>
            <a:r>
              <a:rPr lang="en-GB" sz="1000" baseline="0">
                <a:solidFill>
                  <a:schemeClr val="accent1"/>
                </a:solidFill>
              </a:rPr>
              <a:t> </a:t>
            </a:r>
            <a:r>
              <a:rPr lang="en-GB" sz="1000">
                <a:solidFill>
                  <a:schemeClr val="accent1"/>
                </a:solidFill>
              </a:rPr>
              <a:t>© </a:t>
            </a:r>
            <a:r>
              <a:rPr lang="en-GB" sz="1000" err="1">
                <a:solidFill>
                  <a:schemeClr val="accent1"/>
                </a:solidFill>
              </a:rPr>
              <a:t>Serasa</a:t>
            </a:r>
            <a:r>
              <a:rPr lang="en-GB" sz="100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94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13/02/2019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>
                <a:solidFill>
                  <a:schemeClr val="accent1"/>
                </a:solidFill>
              </a:rPr>
              <a:t>    </a:t>
            </a:r>
            <a:r>
              <a:rPr lang="en-GB" sz="1000" baseline="0">
                <a:solidFill>
                  <a:schemeClr val="accent1"/>
                </a:solidFill>
              </a:rPr>
              <a:t> </a:t>
            </a:r>
            <a:r>
              <a:rPr lang="en-GB" sz="1000">
                <a:solidFill>
                  <a:schemeClr val="accent1"/>
                </a:solidFill>
              </a:rPr>
              <a:t>© </a:t>
            </a:r>
            <a:r>
              <a:rPr lang="en-GB" sz="1000" err="1">
                <a:solidFill>
                  <a:schemeClr val="accent1"/>
                </a:solidFill>
              </a:rPr>
              <a:t>Serasa</a:t>
            </a:r>
            <a:r>
              <a:rPr lang="en-GB" sz="100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28034"/>
            <a:ext cx="415522" cy="44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125720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723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13743" y="6582197"/>
            <a:ext cx="1488452" cy="2026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defTabSz="718462"/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99755" y="6569309"/>
            <a:ext cx="4392495" cy="2160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 defTabSz="718462"/>
            <a:r>
              <a:rPr lang="en-GB" dirty="0">
                <a:solidFill>
                  <a:srgbClr val="26478D"/>
                </a:solidFill>
              </a:rPr>
              <a:t>FY18 Budget Review | 19-20 December 2016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3062" y="6607947"/>
            <a:ext cx="1905001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defTabSz="718462"/>
            <a:fld id="{EF540DAE-C9AD-4AB7-834A-30F15928ADCF}" type="slidenum">
              <a:rPr lang="en-GB" sz="1000">
                <a:solidFill>
                  <a:srgbClr val="26478D"/>
                </a:solidFill>
              </a:rPr>
              <a:pPr defTabSz="718462"/>
              <a:t>‹nº›</a:t>
            </a:fld>
            <a:r>
              <a:rPr lang="en-GB" sz="1000" dirty="0">
                <a:solidFill>
                  <a:srgbClr val="26478D"/>
                </a:solidFill>
              </a:rPr>
              <a:t>     Experian Restricted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766358" y="6392434"/>
            <a:ext cx="1344064" cy="4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hf sldNum="0"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23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03" indent="-144003" algn="l" defTabSz="914423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65134" indent="-219081" algn="l" defTabSz="914423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512776" indent="-147642" algn="l" defTabSz="914423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742969" indent="-230193" algn="l" defTabSz="914423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549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8169" y="6405118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</a:t>
            </a:r>
            <a:r>
              <a:rPr lang="en-GB" sz="1000" dirty="0" err="1">
                <a:solidFill>
                  <a:schemeClr val="accent1"/>
                </a:solidFill>
              </a:rPr>
              <a:t>Serasa</a:t>
            </a:r>
            <a:r>
              <a:rPr lang="en-GB" sz="1000" dirty="0">
                <a:solidFill>
                  <a:schemeClr val="accent1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871" y="5978889"/>
            <a:ext cx="1815107" cy="995235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61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700527"/>
            <a:ext cx="1996618" cy="1094758"/>
          </a:xfrm>
          <a:prstGeom prst="rect">
            <a:avLst/>
          </a:prstGeom>
        </p:spPr>
      </p:pic>
      <p:pic>
        <p:nvPicPr>
          <p:cNvPr id="14" name="Imagem 2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2" y="514407"/>
            <a:ext cx="424205" cy="4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153060" y="6405118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fld id="{16867335-1EC8-44E8-86BE-52F20073082B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769" y="6405118"/>
            <a:ext cx="150903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Montserrat" panose="02000505000000020004" pitchFamily="2" charset="0"/>
              </a:defRPr>
            </a:lvl1pPr>
          </a:lstStyle>
          <a:p>
            <a:r>
              <a:rPr lang="en-GB" dirty="0"/>
              <a:t>Private and confidential</a:t>
            </a:r>
          </a:p>
        </p:txBody>
      </p:sp>
      <p:sp>
        <p:nvSpPr>
          <p:cNvPr id="15" name="TextBox 11"/>
          <p:cNvSpPr txBox="1"/>
          <p:nvPr userDrawn="1"/>
        </p:nvSpPr>
        <p:spPr>
          <a:xfrm>
            <a:off x="463550" y="6405118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  <a:latin typeface="Montserrat" panose="02000505000000020004" pitchFamily="2" charset="0"/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  <a:latin typeface="Montserrat" panose="02000505000000020004" pitchFamily="2" charset="0"/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  <a:latin typeface="Montserrat" panose="02000505000000020004" pitchFamily="2" charset="0"/>
              </a:rPr>
              <a:t> </a:t>
            </a:r>
            <a:r>
              <a:rPr lang="en-GB" sz="1000" dirty="0">
                <a:solidFill>
                  <a:schemeClr val="accent1"/>
                </a:solidFill>
                <a:latin typeface="Montserrat" panose="02000505000000020004" pitchFamily="2" charset="0"/>
              </a:rPr>
              <a:t>© Serasa Experian</a:t>
            </a:r>
          </a:p>
        </p:txBody>
      </p:sp>
    </p:spTree>
    <p:extLst>
      <p:ext uri="{BB962C8B-B14F-4D97-AF65-F5344CB8AC3E}">
        <p14:creationId xmlns:p14="http://schemas.microsoft.com/office/powerpoint/2010/main" val="32782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5"/>
            <a:ext cx="1125720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723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5104" y="6456934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13/02/2019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1726" y="6456934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56934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‹nº›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baseline="0" dirty="0" err="1">
                <a:solidFill>
                  <a:schemeClr val="accent1"/>
                </a:solidFill>
              </a:rPr>
              <a:t>Serasa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3116" y="5916937"/>
            <a:ext cx="1996618" cy="8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</p:sldLayoutIdLst>
  <p:hf hdr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43996" indent="-143996" algn="l" defTabSz="914378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65116" indent="-219070" algn="l" defTabSz="914378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512750" indent="-147635" algn="l" defTabSz="914378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742931" indent="-230183" algn="l" defTabSz="914378" rtl="0" eaLnBrk="1" latinLnBrk="0" hangingPunct="1">
        <a:lnSpc>
          <a:spcPct val="10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0">
          <p15:clr>
            <a:srgbClr val="547EBF"/>
          </p15:clr>
        </p15:guide>
        <p15:guide id="2" pos="5132">
          <p15:clr>
            <a:srgbClr val="547EBF"/>
          </p15:clr>
        </p15:guide>
        <p15:guide id="3" pos="389">
          <p15:clr>
            <a:srgbClr val="F26B43"/>
          </p15:clr>
        </p15:guide>
        <p15:guide id="4" pos="1201">
          <p15:clr>
            <a:srgbClr val="F26B43"/>
          </p15:clr>
        </p15:guide>
        <p15:guide id="5" pos="2001">
          <p15:clr>
            <a:srgbClr val="F26B43"/>
          </p15:clr>
        </p15:guide>
        <p15:guide id="6" pos="2791">
          <p15:clr>
            <a:srgbClr val="F26B43"/>
          </p15:clr>
        </p15:guide>
        <p15:guide id="7" pos="3591">
          <p15:clr>
            <a:srgbClr val="F26B43"/>
          </p15:clr>
        </p15:guide>
        <p15:guide id="8" pos="5996">
          <p15:clr>
            <a:srgbClr val="F26B43"/>
          </p15:clr>
        </p15:guide>
        <p15:guide id="9" pos="5192">
          <p15:clr>
            <a:srgbClr val="F26B43"/>
          </p15:clr>
        </p15:guide>
        <p15:guide id="10" pos="4392">
          <p15:clr>
            <a:srgbClr val="F26B43"/>
          </p15:clr>
        </p15:guide>
        <p15:guide id="11" pos="6792">
          <p15:clr>
            <a:srgbClr val="F26B43"/>
          </p15:clr>
        </p15:guide>
        <p15:guide id="12" pos="7583">
          <p15:clr>
            <a:srgbClr val="F26B43"/>
          </p15:clr>
        </p15:guide>
        <p15:guide id="13" pos="8383">
          <p15:clr>
            <a:srgbClr val="F26B43"/>
          </p15:clr>
        </p15:guide>
        <p15:guide id="14" pos="9184">
          <p15:clr>
            <a:srgbClr val="F26B43"/>
          </p15:clr>
        </p15:guide>
        <p15:guide id="15" pos="9865">
          <p15:clr>
            <a:srgbClr val="F26B43"/>
          </p15:clr>
        </p15:guide>
        <p15:guide id="16" pos="1072">
          <p15:clr>
            <a:srgbClr val="F26B43"/>
          </p15:clr>
        </p15:guide>
        <p15:guide id="17" pos="1880">
          <p15:clr>
            <a:srgbClr val="F26B43"/>
          </p15:clr>
        </p15:guide>
        <p15:guide id="18" pos="2680">
          <p15:clr>
            <a:srgbClr val="F26B43"/>
          </p15:clr>
        </p15:guide>
        <p15:guide id="19" pos="3476">
          <p15:clr>
            <a:srgbClr val="F26B43"/>
          </p15:clr>
        </p15:guide>
        <p15:guide id="20" pos="4272">
          <p15:clr>
            <a:srgbClr val="F26B43"/>
          </p15:clr>
        </p15:guide>
        <p15:guide id="21" pos="5072">
          <p15:clr>
            <a:srgbClr val="F26B43"/>
          </p15:clr>
        </p15:guide>
        <p15:guide id="22" pos="5872">
          <p15:clr>
            <a:srgbClr val="F26B43"/>
          </p15:clr>
        </p15:guide>
        <p15:guide id="23" pos="6676">
          <p15:clr>
            <a:srgbClr val="F26B43"/>
          </p15:clr>
        </p15:guide>
        <p15:guide id="24" pos="7472">
          <p15:clr>
            <a:srgbClr val="F26B43"/>
          </p15:clr>
        </p15:guide>
        <p15:guide id="25" pos="8260">
          <p15:clr>
            <a:srgbClr val="F26B43"/>
          </p15:clr>
        </p15:guide>
        <p15:guide id="26" pos="9064">
          <p15:clr>
            <a:srgbClr val="F26B43"/>
          </p15:clr>
        </p15:guide>
        <p15:guide id="27" orient="horz" pos="476">
          <p15:clr>
            <a:srgbClr val="F26B43"/>
          </p15:clr>
        </p15:guide>
        <p15:guide id="28" orient="horz" pos="1071">
          <p15:clr>
            <a:srgbClr val="F26B43"/>
          </p15:clr>
        </p15:guide>
        <p15:guide id="29" orient="horz" pos="1699">
          <p15:clr>
            <a:srgbClr val="F26B43"/>
          </p15:clr>
        </p15:guide>
        <p15:guide id="30" orient="horz" pos="5192">
          <p15:clr>
            <a:srgbClr val="F26B43"/>
          </p15:clr>
        </p15:guide>
        <p15:guide id="31" orient="horz" pos="549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999" y="528034"/>
            <a:ext cx="1125720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723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13744" y="6582199"/>
            <a:ext cx="1488452" cy="2026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accent1"/>
                </a:solidFill>
              </a:defRPr>
            </a:lvl1pPr>
          </a:lstStyle>
          <a:p>
            <a:pPr defTabSz="538834"/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99758" y="6569311"/>
            <a:ext cx="4392495" cy="2160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750">
                <a:solidFill>
                  <a:schemeClr val="accent1"/>
                </a:solidFill>
              </a:defRPr>
            </a:lvl1pPr>
          </a:lstStyle>
          <a:p>
            <a:pPr defTabSz="538834"/>
            <a:r>
              <a:rPr lang="en-GB">
                <a:solidFill>
                  <a:srgbClr val="26478D"/>
                </a:solidFill>
              </a:rPr>
              <a:t>FY18 Budget Review | 19-20 December 2016</a:t>
            </a:r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3064" y="6607947"/>
            <a:ext cx="1905002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pPr defTabSz="538834"/>
            <a:fld id="{EF540DAE-C9AD-4AB7-834A-30F15928ADCF}" type="slidenum">
              <a:rPr lang="en-GB" sz="750" smtClean="0">
                <a:solidFill>
                  <a:srgbClr val="26478D"/>
                </a:solidFill>
              </a:rPr>
              <a:pPr defTabSz="538834"/>
              <a:t>‹nº›</a:t>
            </a:fld>
            <a:r>
              <a:rPr lang="en-GB" sz="750" dirty="0">
                <a:solidFill>
                  <a:srgbClr val="26478D"/>
                </a:solidFill>
              </a:rPr>
              <a:t>     Experian Restricted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6359" y="6392436"/>
            <a:ext cx="1344064" cy="4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" indent="-107999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73845" indent="-164307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384572" indent="-110729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557213" indent="-172641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1" indent="-17145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1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1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1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99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000" y="528034"/>
            <a:ext cx="10466701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99" y="2022475"/>
            <a:ext cx="11257200" cy="3723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5104" y="6456934"/>
            <a:ext cx="720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>
                <a:solidFill>
                  <a:srgbClr val="26478D"/>
                </a:solidFill>
              </a:rPr>
              <a:pPr/>
              <a:t>13/02/2019</a:t>
            </a:fld>
            <a:endParaRPr lang="en-GB" dirty="0">
              <a:solidFill>
                <a:srgbClr val="2647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81726" y="6456934"/>
            <a:ext cx="61146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26478D"/>
                </a:solidFill>
              </a:rPr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50" y="6456934"/>
            <a:ext cx="1905000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750" smtClean="0">
                <a:solidFill>
                  <a:srgbClr val="26478D"/>
                </a:solidFill>
              </a:rPr>
              <a:pPr/>
              <a:t>‹nº›</a:t>
            </a:fld>
            <a:r>
              <a:rPr lang="en-GB" sz="750" dirty="0">
                <a:solidFill>
                  <a:srgbClr val="26478D"/>
                </a:solidFill>
              </a:rPr>
              <a:t>     © </a:t>
            </a:r>
            <a:r>
              <a:rPr lang="en-GB" sz="750" dirty="0" err="1">
                <a:solidFill>
                  <a:srgbClr val="26478D"/>
                </a:solidFill>
              </a:rPr>
              <a:t>Serasa</a:t>
            </a:r>
            <a:r>
              <a:rPr lang="en-GB" sz="750" dirty="0">
                <a:solidFill>
                  <a:srgbClr val="26478D"/>
                </a:solidFill>
              </a:rPr>
              <a:t> Experian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3550" y="6938217"/>
            <a:ext cx="1080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45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>
                <a:solidFill>
                  <a:srgbClr val="FFFFFF"/>
                </a:solidFill>
              </a:rPr>
              <a:pPr/>
              <a:t>‹nº›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115" y="5916937"/>
            <a:ext cx="1996618" cy="82106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573" y="385805"/>
            <a:ext cx="412341" cy="3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38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108000" indent="-108000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73844" indent="-164306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384572" indent="-110729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557213" indent="-172641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476">
          <p15:clr>
            <a:srgbClr val="F26B43"/>
          </p15:clr>
        </p15:guide>
        <p15:guide id="28" orient="horz" pos="1071">
          <p15:clr>
            <a:srgbClr val="F26B43"/>
          </p15:clr>
        </p15:guide>
        <p15:guide id="29" orient="horz" pos="1699">
          <p15:clr>
            <a:srgbClr val="F26B43"/>
          </p15:clr>
        </p15:guide>
        <p15:guide id="30" orient="horz" pos="5192">
          <p15:clr>
            <a:srgbClr val="F26B43"/>
          </p15:clr>
        </p15:guide>
        <p15:guide id="31" orient="horz" pos="5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8.xml"/><Relationship Id="rId5" Type="http://schemas.openxmlformats.org/officeDocument/2006/relationships/hyperlink" Target="https://www.infoq.com/articles/standish-chaos-2015" TargetMode="External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8.xml"/><Relationship Id="rId6" Type="http://schemas.microsoft.com/office/2007/relationships/hdphoto" Target="../media/hdphoto3.wdp"/><Relationship Id="rId5" Type="http://schemas.openxmlformats.org/officeDocument/2006/relationships/image" Target="../media/image37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1"/>
          <p:cNvSpPr txBox="1">
            <a:spLocks/>
          </p:cNvSpPr>
          <p:nvPr/>
        </p:nvSpPr>
        <p:spPr>
          <a:xfrm>
            <a:off x="237957" y="2688450"/>
            <a:ext cx="5944479" cy="2136516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3996" indent="-143996" algn="l" defTabSz="91437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116" indent="-219070" algn="l" defTabSz="91437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50" indent="-147635" algn="l" defTabSz="91437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931" indent="-230183" algn="l" defTabSz="914378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rgbClr val="BA2F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Transformação Ágil</a:t>
            </a:r>
          </a:p>
          <a:p>
            <a:endParaRPr lang="pt-BR" dirty="0"/>
          </a:p>
          <a:p>
            <a:pPr defTabSz="1088261"/>
            <a:r>
              <a:rPr lang="en-US" sz="20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Serasa Experian - </a:t>
            </a:r>
            <a:r>
              <a:rPr lang="en-US" sz="20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endParaRPr lang="pt-BR" sz="20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/>
          <p:cNvCxnSpPr/>
          <p:nvPr/>
        </p:nvCxnSpPr>
        <p:spPr>
          <a:xfrm flipV="1">
            <a:off x="127139" y="3561445"/>
            <a:ext cx="5838232" cy="21745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6B3B6942-D358-439F-B769-0273E4A39DCD}"/>
              </a:ext>
            </a:extLst>
          </p:cNvPr>
          <p:cNvSpPr/>
          <p:nvPr/>
        </p:nvSpPr>
        <p:spPr>
          <a:xfrm>
            <a:off x="5618374" y="0"/>
            <a:ext cx="5711159" cy="6858000"/>
          </a:xfrm>
          <a:prstGeom prst="parallelogram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que </a:t>
            </a:r>
            <a:r>
              <a:rPr lang="en-GB" dirty="0" err="1"/>
              <a:t>mudamos</a:t>
            </a:r>
            <a:r>
              <a:rPr lang="en-GB" dirty="0"/>
              <a:t>?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magem relacionada">
            <a:extLst>
              <a:ext uri="{FF2B5EF4-FFF2-40B4-BE49-F238E27FC236}">
                <a16:creationId xmlns:a16="http://schemas.microsoft.com/office/drawing/2014/main" id="{24BBAA76-29D9-40E7-808F-FB19BBB7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5"/>
            <a:ext cx="12191934" cy="683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 o framework/</a:t>
            </a:r>
            <a:r>
              <a:rPr lang="en-GB" dirty="0" err="1"/>
              <a:t>método</a:t>
            </a:r>
            <a:r>
              <a:rPr lang="en-GB" dirty="0"/>
              <a:t> </a:t>
            </a:r>
            <a:r>
              <a:rPr lang="en-GB" dirty="0" err="1"/>
              <a:t>estamos</a:t>
            </a:r>
            <a:r>
              <a:rPr lang="en-GB" dirty="0"/>
              <a:t> </a:t>
            </a:r>
            <a:r>
              <a:rPr lang="en-GB" dirty="0" err="1"/>
              <a:t>utilizando</a:t>
            </a:r>
            <a:r>
              <a:rPr lang="en-GB" dirty="0"/>
              <a:t>?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112501" y="6642101"/>
            <a:ext cx="1079500" cy="215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540DAE-C9AD-4AB7-834A-30F15928ADCF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/>
          <p:cNvGrpSpPr/>
          <p:nvPr/>
        </p:nvGrpSpPr>
        <p:grpSpPr>
          <a:xfrm>
            <a:off x="226159" y="4472358"/>
            <a:ext cx="6274435" cy="1270960"/>
            <a:chOff x="734814" y="5072860"/>
            <a:chExt cx="6274435" cy="1270960"/>
          </a:xfrm>
        </p:grpSpPr>
        <p:sp>
          <p:nvSpPr>
            <p:cNvPr id="53" name="CaixaDeTexto 52"/>
            <p:cNvSpPr txBox="1"/>
            <p:nvPr/>
          </p:nvSpPr>
          <p:spPr>
            <a:xfrm>
              <a:off x="818706" y="5072860"/>
              <a:ext cx="3595088" cy="246221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Kanban</a:t>
              </a:r>
              <a:endPara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814" y="5287849"/>
              <a:ext cx="3762874" cy="998293"/>
            </a:xfrm>
            <a:prstGeom prst="rect">
              <a:avLst/>
            </a:prstGeom>
          </p:spPr>
        </p:pic>
        <p:pic>
          <p:nvPicPr>
            <p:cNvPr id="56" name="Imagem 5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46978" y="5269774"/>
              <a:ext cx="2062271" cy="1074046"/>
            </a:xfrm>
            <a:prstGeom prst="rect">
              <a:avLst/>
            </a:prstGeom>
          </p:spPr>
        </p:pic>
        <p:sp>
          <p:nvSpPr>
            <p:cNvPr id="17" name="CaixaDeTexto 16"/>
            <p:cNvSpPr txBox="1"/>
            <p:nvPr/>
          </p:nvSpPr>
          <p:spPr>
            <a:xfrm>
              <a:off x="5236696" y="5073075"/>
              <a:ext cx="1772553" cy="184666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CFD</a:t>
              </a:r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522590" y="1337323"/>
            <a:ext cx="5978004" cy="1369181"/>
            <a:chOff x="1031245" y="3193965"/>
            <a:chExt cx="5978004" cy="1369181"/>
          </a:xfrm>
        </p:grpSpPr>
        <p:sp>
          <p:nvSpPr>
            <p:cNvPr id="51" name="CaixaDeTexto 50"/>
            <p:cNvSpPr txBox="1"/>
            <p:nvPr/>
          </p:nvSpPr>
          <p:spPr>
            <a:xfrm>
              <a:off x="1031245" y="3193965"/>
              <a:ext cx="3352306" cy="246221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Scrum</a:t>
              </a:r>
              <a:endPara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3439" y="3631870"/>
              <a:ext cx="1935810" cy="931276"/>
            </a:xfrm>
            <a:prstGeom prst="rect">
              <a:avLst/>
            </a:prstGeom>
          </p:spPr>
        </p:pic>
        <p:sp>
          <p:nvSpPr>
            <p:cNvPr id="24" name="CaixaDeTexto 23"/>
            <p:cNvSpPr txBox="1"/>
            <p:nvPr/>
          </p:nvSpPr>
          <p:spPr>
            <a:xfrm>
              <a:off x="5066350" y="3319448"/>
              <a:ext cx="1942899" cy="184666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Burndown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25" name="Imagem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829" y="1181100"/>
            <a:ext cx="5401659" cy="54016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988860" y="3741458"/>
            <a:ext cx="614148" cy="369332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8A2291-3D01-41EF-92D1-C34843B92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55" y="1673684"/>
            <a:ext cx="4080710" cy="15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0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967" y="543910"/>
            <a:ext cx="11257200" cy="1007679"/>
          </a:xfrm>
        </p:spPr>
        <p:txBody>
          <a:bodyPr/>
          <a:lstStyle/>
          <a:p>
            <a:r>
              <a:rPr lang="en-GB" dirty="0" err="1"/>
              <a:t>Alguns</a:t>
            </a:r>
            <a:r>
              <a:rPr lang="en-GB" dirty="0"/>
              <a:t> </a:t>
            </a:r>
            <a:r>
              <a:rPr lang="en-GB" dirty="0" err="1"/>
              <a:t>números</a:t>
            </a:r>
            <a:r>
              <a:rPr lang="en-GB" dirty="0"/>
              <a:t> </a:t>
            </a:r>
            <a:r>
              <a:rPr lang="en-GB" dirty="0" err="1"/>
              <a:t>globais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205075"/>
              </p:ext>
            </p:extLst>
          </p:nvPr>
        </p:nvGraphicFramePr>
        <p:xfrm>
          <a:off x="245466" y="1266447"/>
          <a:ext cx="5581804" cy="4340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148" name="Picture 4" descr="https://res.infoq.com/articles/standish-chaos-2015/en/resources/1Resolution%20Agile%20Waterf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70" y="1175772"/>
            <a:ext cx="6056398" cy="44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35967" y="5918200"/>
            <a:ext cx="5180457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 err="1"/>
              <a:t>Standish</a:t>
            </a:r>
            <a:r>
              <a:rPr lang="pt-BR" sz="1200" dirty="0"/>
              <a:t> </a:t>
            </a:r>
            <a:r>
              <a:rPr lang="pt-BR" sz="1200" dirty="0" err="1"/>
              <a:t>Group</a:t>
            </a:r>
            <a:r>
              <a:rPr lang="pt-BR" sz="1200" dirty="0"/>
              <a:t> (</a:t>
            </a:r>
            <a:r>
              <a:rPr lang="pt-BR" sz="1200" dirty="0">
                <a:hlinkClick r:id="rId5"/>
              </a:rPr>
              <a:t>https://www.infoq.com/articles/standish-chaos-2015</a:t>
            </a:r>
            <a:r>
              <a:rPr lang="pt-BR" sz="1200" dirty="0"/>
              <a:t>)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071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 41"/>
          <p:cNvSpPr/>
          <p:nvPr/>
        </p:nvSpPr>
        <p:spPr>
          <a:xfrm>
            <a:off x="9144000" y="5017032"/>
            <a:ext cx="2730782" cy="16532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967" y="543910"/>
            <a:ext cx="11257200" cy="1007679"/>
          </a:xfrm>
        </p:spPr>
        <p:txBody>
          <a:bodyPr/>
          <a:lstStyle/>
          <a:p>
            <a:r>
              <a:rPr lang="en-GB" sz="4000" dirty="0" err="1"/>
              <a:t>Nosso</a:t>
            </a:r>
            <a:r>
              <a:rPr lang="en-GB" sz="4000" dirty="0"/>
              <a:t> </a:t>
            </a:r>
            <a:r>
              <a:rPr lang="en-GB" sz="4000" dirty="0" err="1"/>
              <a:t>resultado</a:t>
            </a:r>
            <a:endParaRPr lang="en-GB" sz="4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67" y="1233203"/>
            <a:ext cx="11257200" cy="48631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301210" y="1731790"/>
            <a:ext cx="545021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 err="1">
                <a:solidFill>
                  <a:schemeClr val="accent1"/>
                </a:solidFill>
              </a:rPr>
              <a:t>Backlog</a:t>
            </a:r>
            <a:endParaRPr lang="pt-BR" sz="1200" dirty="0">
              <a:solidFill>
                <a:schemeClr val="accent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068708" y="1703897"/>
            <a:ext cx="594715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algn="ctr"/>
            <a:r>
              <a:rPr lang="pt-BR" sz="1200" dirty="0" err="1">
                <a:solidFill>
                  <a:schemeClr val="accent1"/>
                </a:solidFill>
              </a:rPr>
              <a:t>Kick</a:t>
            </a:r>
            <a:r>
              <a:rPr lang="pt-BR" sz="1200" dirty="0">
                <a:solidFill>
                  <a:schemeClr val="accent1"/>
                </a:solidFill>
              </a:rPr>
              <a:t> off </a:t>
            </a:r>
          </a:p>
          <a:p>
            <a:pPr algn="ctr"/>
            <a:r>
              <a:rPr lang="pt-BR" sz="1200" dirty="0">
                <a:solidFill>
                  <a:schemeClr val="accent1"/>
                </a:solidFill>
              </a:rPr>
              <a:t>Planning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680877" y="1720185"/>
            <a:ext cx="902491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 err="1">
                <a:solidFill>
                  <a:schemeClr val="accent1"/>
                </a:solidFill>
              </a:rPr>
              <a:t>Development</a:t>
            </a:r>
            <a:endParaRPr lang="pt-BR" sz="1200" dirty="0">
              <a:solidFill>
                <a:schemeClr val="accent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578245" y="1740157"/>
            <a:ext cx="724557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algn="ctr"/>
            <a:r>
              <a:rPr lang="pt-BR" sz="1200" dirty="0" err="1">
                <a:solidFill>
                  <a:schemeClr val="accent1"/>
                </a:solidFill>
              </a:rPr>
              <a:t>Quality</a:t>
            </a:r>
            <a:r>
              <a:rPr lang="pt-BR" sz="1200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pt-BR" sz="1200" dirty="0" err="1">
                <a:solidFill>
                  <a:schemeClr val="accent1"/>
                </a:solidFill>
              </a:rPr>
              <a:t>Assurance</a:t>
            </a:r>
            <a:endParaRPr lang="pt-BR" sz="1200" dirty="0">
              <a:solidFill>
                <a:schemeClr val="accent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8212883" y="1740157"/>
            <a:ext cx="1094659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 err="1">
                <a:solidFill>
                  <a:schemeClr val="accent1"/>
                </a:solidFill>
              </a:rPr>
              <a:t>Client</a:t>
            </a:r>
            <a:r>
              <a:rPr lang="pt-BR" sz="1200" dirty="0">
                <a:solidFill>
                  <a:schemeClr val="accent1"/>
                </a:solidFill>
              </a:rPr>
              <a:t> </a:t>
            </a:r>
            <a:r>
              <a:rPr lang="pt-BR" sz="1200" dirty="0" err="1">
                <a:solidFill>
                  <a:schemeClr val="accent1"/>
                </a:solidFill>
              </a:rPr>
              <a:t>Validation</a:t>
            </a:r>
            <a:endParaRPr lang="pt-BR" sz="1200" dirty="0">
              <a:solidFill>
                <a:schemeClr val="accent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0217624" y="1823974"/>
            <a:ext cx="732573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dirty="0" err="1">
                <a:solidFill>
                  <a:schemeClr val="accent1"/>
                </a:solidFill>
              </a:rPr>
              <a:t>Production</a:t>
            </a:r>
            <a:endParaRPr lang="pt-BR" sz="1200" dirty="0">
              <a:solidFill>
                <a:schemeClr val="accent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08047" y="2923630"/>
            <a:ext cx="625171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b="1" dirty="0" err="1"/>
              <a:t>Squad</a:t>
            </a:r>
            <a:endParaRPr lang="pt-BR" sz="1600" b="1" dirty="0"/>
          </a:p>
        </p:txBody>
      </p:sp>
      <p:sp>
        <p:nvSpPr>
          <p:cNvPr id="6" name="Retângulo Arredondado 5"/>
          <p:cNvSpPr/>
          <p:nvPr/>
        </p:nvSpPr>
        <p:spPr>
          <a:xfrm>
            <a:off x="3050256" y="3266874"/>
            <a:ext cx="2116733" cy="1143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107 </a:t>
            </a:r>
            <a:r>
              <a:rPr lang="pt-BR" dirty="0" err="1"/>
              <a:t>days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680177" y="2959097"/>
            <a:ext cx="801886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dirty="0" err="1">
                <a:solidFill>
                  <a:schemeClr val="accent2"/>
                </a:solidFill>
              </a:rPr>
              <a:t>Waterfall</a:t>
            </a:r>
            <a:endParaRPr lang="pt-BR" sz="1600" dirty="0">
              <a:solidFill>
                <a:schemeClr val="accent2"/>
              </a:solidFill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41589" y="3349424"/>
            <a:ext cx="752475" cy="1028700"/>
          </a:xfrm>
          <a:prstGeom prst="rect">
            <a:avLst/>
          </a:prstGeom>
        </p:spPr>
      </p:pic>
      <p:sp>
        <p:nvSpPr>
          <p:cNvPr id="23" name="Retângulo Arredondado 22"/>
          <p:cNvSpPr/>
          <p:nvPr/>
        </p:nvSpPr>
        <p:spPr>
          <a:xfrm>
            <a:off x="6110066" y="3266874"/>
            <a:ext cx="2116733" cy="1143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38 </a:t>
            </a:r>
            <a:r>
              <a:rPr lang="pt-BR" dirty="0" err="1"/>
              <a:t>days</a:t>
            </a:r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941607" y="2956197"/>
            <a:ext cx="453650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dirty="0" err="1">
                <a:solidFill>
                  <a:schemeClr val="accent4"/>
                </a:solidFill>
                <a:latin typeface="+mj-lt"/>
              </a:rPr>
              <a:t>Agile</a:t>
            </a:r>
            <a:endParaRPr lang="pt-BR" sz="16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2801" y="3514524"/>
            <a:ext cx="533400" cy="647700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908047" y="4893922"/>
            <a:ext cx="625171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b="1" dirty="0" err="1"/>
              <a:t>Squad</a:t>
            </a:r>
            <a:endParaRPr lang="pt-BR" sz="1600" b="1" dirty="0"/>
          </a:p>
        </p:txBody>
      </p:sp>
      <p:sp>
        <p:nvSpPr>
          <p:cNvPr id="30" name="Retângulo Arredondado 29"/>
          <p:cNvSpPr/>
          <p:nvPr/>
        </p:nvSpPr>
        <p:spPr>
          <a:xfrm>
            <a:off x="3050256" y="5204600"/>
            <a:ext cx="2116733" cy="1143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80 </a:t>
            </a:r>
            <a:r>
              <a:rPr lang="pt-BR" dirty="0" err="1"/>
              <a:t>days</a:t>
            </a:r>
            <a:endParaRPr lang="pt-BR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680177" y="4896823"/>
            <a:ext cx="801886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dirty="0" err="1">
                <a:solidFill>
                  <a:schemeClr val="accent2"/>
                </a:solidFill>
              </a:rPr>
              <a:t>Waterfall</a:t>
            </a:r>
            <a:endParaRPr lang="pt-BR" sz="1600" dirty="0">
              <a:solidFill>
                <a:schemeClr val="accent2"/>
              </a:solidFill>
            </a:endParaRPr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41589" y="5287150"/>
            <a:ext cx="752475" cy="1028700"/>
          </a:xfrm>
          <a:prstGeom prst="rect">
            <a:avLst/>
          </a:prstGeom>
        </p:spPr>
      </p:pic>
      <p:sp>
        <p:nvSpPr>
          <p:cNvPr id="33" name="Retângulo Arredondado 32"/>
          <p:cNvSpPr/>
          <p:nvPr/>
        </p:nvSpPr>
        <p:spPr>
          <a:xfrm>
            <a:off x="6110066" y="5204600"/>
            <a:ext cx="2116733" cy="1143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30 </a:t>
            </a:r>
            <a:r>
              <a:rPr lang="pt-BR" dirty="0" err="1"/>
              <a:t>days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6941607" y="4893923"/>
            <a:ext cx="453650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dirty="0" err="1">
                <a:solidFill>
                  <a:schemeClr val="accent4"/>
                </a:solidFill>
                <a:latin typeface="+mj-lt"/>
              </a:rPr>
              <a:t>Agile</a:t>
            </a:r>
            <a:endParaRPr lang="pt-BR" sz="16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2801" y="5413750"/>
            <a:ext cx="533400" cy="6477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01" y="3288497"/>
            <a:ext cx="2318417" cy="112327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10" y="5224089"/>
            <a:ext cx="2312608" cy="1123200"/>
          </a:xfrm>
          <a:prstGeom prst="rect">
            <a:avLst/>
          </a:prstGeom>
        </p:spPr>
      </p:pic>
      <p:graphicFrame>
        <p:nvGraphicFramePr>
          <p:cNvPr id="43" name="Gráfico 42"/>
          <p:cNvGraphicFramePr/>
          <p:nvPr>
            <p:extLst>
              <p:ext uri="{D42A27DB-BD31-4B8C-83A1-F6EECF244321}">
                <p14:modId xmlns:p14="http://schemas.microsoft.com/office/powerpoint/2010/main" val="296871513"/>
              </p:ext>
            </p:extLst>
          </p:nvPr>
        </p:nvGraphicFramePr>
        <p:xfrm>
          <a:off x="8922155" y="2885947"/>
          <a:ext cx="2952627" cy="1955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" name="CaixaDeTexto 36"/>
          <p:cNvSpPr txBox="1"/>
          <p:nvPr/>
        </p:nvSpPr>
        <p:spPr>
          <a:xfrm>
            <a:off x="10010345" y="3634692"/>
            <a:ext cx="830293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</a:rPr>
              <a:t>65%</a:t>
            </a:r>
          </a:p>
        </p:txBody>
      </p:sp>
      <p:graphicFrame>
        <p:nvGraphicFramePr>
          <p:cNvPr id="46" name="Gráfico 45"/>
          <p:cNvGraphicFramePr/>
          <p:nvPr>
            <p:extLst>
              <p:ext uri="{D42A27DB-BD31-4B8C-83A1-F6EECF244321}">
                <p14:modId xmlns:p14="http://schemas.microsoft.com/office/powerpoint/2010/main" val="4000027058"/>
              </p:ext>
            </p:extLst>
          </p:nvPr>
        </p:nvGraphicFramePr>
        <p:xfrm>
          <a:off x="8922155" y="4714600"/>
          <a:ext cx="2952627" cy="1955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9" name="CaixaDeTexto 38"/>
          <p:cNvSpPr txBox="1"/>
          <p:nvPr/>
        </p:nvSpPr>
        <p:spPr>
          <a:xfrm>
            <a:off x="10095826" y="5476983"/>
            <a:ext cx="719749" cy="43088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</a:rPr>
              <a:t>62%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9714149" y="2479379"/>
            <a:ext cx="1512652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800" dirty="0" err="1">
                <a:solidFill>
                  <a:schemeClr val="accent1"/>
                </a:solidFill>
              </a:rPr>
              <a:t>Evolution</a:t>
            </a:r>
            <a:endParaRPr lang="pt-B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9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06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7400" y="528348"/>
            <a:ext cx="11257200" cy="1007679"/>
          </a:xfrm>
        </p:spPr>
        <p:txBody>
          <a:bodyPr/>
          <a:lstStyle/>
          <a:p>
            <a:r>
              <a:rPr lang="en-GB" dirty="0" err="1"/>
              <a:t>Transformação</a:t>
            </a:r>
            <a:r>
              <a:rPr lang="en-GB" dirty="0"/>
              <a:t> </a:t>
            </a:r>
            <a:r>
              <a:rPr lang="en-GB" dirty="0" err="1"/>
              <a:t>Ágil</a:t>
            </a:r>
            <a:r>
              <a:rPr lang="en-GB" dirty="0"/>
              <a:t> (Before - AS IS)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ta: Curva para Cima 22">
            <a:extLst>
              <a:ext uri="{FF2B5EF4-FFF2-40B4-BE49-F238E27FC236}">
                <a16:creationId xmlns:a16="http://schemas.microsoft.com/office/drawing/2014/main" id="{F03A7F3C-AE81-4799-B1D9-9F5F0C9B7E0C}"/>
              </a:ext>
            </a:extLst>
          </p:cNvPr>
          <p:cNvSpPr/>
          <p:nvPr/>
        </p:nvSpPr>
        <p:spPr>
          <a:xfrm rot="10800000">
            <a:off x="6266050" y="1923049"/>
            <a:ext cx="1873715" cy="1289784"/>
          </a:xfrm>
          <a:prstGeom prst="curvedUp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: Curva para Cima 24">
            <a:extLst>
              <a:ext uri="{FF2B5EF4-FFF2-40B4-BE49-F238E27FC236}">
                <a16:creationId xmlns:a16="http://schemas.microsoft.com/office/drawing/2014/main" id="{C8082D9F-933C-4829-882C-ED33AE29E7C2}"/>
              </a:ext>
            </a:extLst>
          </p:cNvPr>
          <p:cNvSpPr/>
          <p:nvPr/>
        </p:nvSpPr>
        <p:spPr>
          <a:xfrm>
            <a:off x="5396567" y="3357613"/>
            <a:ext cx="2882773" cy="1289785"/>
          </a:xfrm>
          <a:prstGeom prst="curvedUp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Seta: Curva para Cima 27">
            <a:extLst>
              <a:ext uri="{FF2B5EF4-FFF2-40B4-BE49-F238E27FC236}">
                <a16:creationId xmlns:a16="http://schemas.microsoft.com/office/drawing/2014/main" id="{56F4A51A-F4B0-4B76-8B7D-D8F1075EAEF9}"/>
              </a:ext>
            </a:extLst>
          </p:cNvPr>
          <p:cNvSpPr/>
          <p:nvPr/>
        </p:nvSpPr>
        <p:spPr>
          <a:xfrm>
            <a:off x="6535559" y="3357613"/>
            <a:ext cx="4244729" cy="1289785"/>
          </a:xfrm>
          <a:prstGeom prst="curvedUp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Curva para Cima 28">
            <a:extLst>
              <a:ext uri="{FF2B5EF4-FFF2-40B4-BE49-F238E27FC236}">
                <a16:creationId xmlns:a16="http://schemas.microsoft.com/office/drawing/2014/main" id="{C7923E3E-0CC3-4164-BD65-C1170348D535}"/>
              </a:ext>
            </a:extLst>
          </p:cNvPr>
          <p:cNvSpPr/>
          <p:nvPr/>
        </p:nvSpPr>
        <p:spPr>
          <a:xfrm rot="10800000">
            <a:off x="8670763" y="1923049"/>
            <a:ext cx="1994025" cy="1289784"/>
          </a:xfrm>
          <a:prstGeom prst="curvedUp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Seta: Curva para Cima 29">
            <a:extLst>
              <a:ext uri="{FF2B5EF4-FFF2-40B4-BE49-F238E27FC236}">
                <a16:creationId xmlns:a16="http://schemas.microsoft.com/office/drawing/2014/main" id="{1245EDE0-A6D6-432D-889E-812B769DE52B}"/>
              </a:ext>
            </a:extLst>
          </p:cNvPr>
          <p:cNvSpPr/>
          <p:nvPr/>
        </p:nvSpPr>
        <p:spPr>
          <a:xfrm>
            <a:off x="8832771" y="3357613"/>
            <a:ext cx="3192389" cy="1289785"/>
          </a:xfrm>
          <a:prstGeom prst="curvedUp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BFA5CFE-E73A-483B-998E-0EC48A409252}"/>
              </a:ext>
            </a:extLst>
          </p:cNvPr>
          <p:cNvGrpSpPr/>
          <p:nvPr/>
        </p:nvGrpSpPr>
        <p:grpSpPr>
          <a:xfrm>
            <a:off x="56584" y="1237913"/>
            <a:ext cx="1667123" cy="700822"/>
            <a:chOff x="243839" y="534023"/>
            <a:chExt cx="1667123" cy="700822"/>
          </a:xfrm>
        </p:grpSpPr>
        <p:sp>
          <p:nvSpPr>
            <p:cNvPr id="21" name="Seta: Dobrada para Cima 20">
              <a:extLst>
                <a:ext uri="{FF2B5EF4-FFF2-40B4-BE49-F238E27FC236}">
                  <a16:creationId xmlns:a16="http://schemas.microsoft.com/office/drawing/2014/main" id="{70A3FD00-7554-4550-A581-3B25FFFB2577}"/>
                </a:ext>
              </a:extLst>
            </p:cNvPr>
            <p:cNvSpPr/>
            <p:nvPr/>
          </p:nvSpPr>
          <p:spPr>
            <a:xfrm rot="10800000" flipH="1">
              <a:off x="243840" y="857445"/>
              <a:ext cx="1202357" cy="377400"/>
            </a:xfrm>
            <a:prstGeom prst="bentUp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9F95A47-D352-4161-8DC1-7AFF28D50FA4}"/>
                </a:ext>
              </a:extLst>
            </p:cNvPr>
            <p:cNvSpPr txBox="1"/>
            <p:nvPr/>
          </p:nvSpPr>
          <p:spPr>
            <a:xfrm>
              <a:off x="243839" y="534023"/>
              <a:ext cx="1667123" cy="307777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2000" b="1" dirty="0">
                  <a:solidFill>
                    <a:schemeClr val="accent2"/>
                  </a:solidFill>
                </a:rPr>
                <a:t>Planejamento</a:t>
              </a:r>
            </a:p>
          </p:txBody>
        </p: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3A6F068-A20F-408B-93B6-C0540A0C3AB4}"/>
              </a:ext>
            </a:extLst>
          </p:cNvPr>
          <p:cNvSpPr txBox="1"/>
          <p:nvPr/>
        </p:nvSpPr>
        <p:spPr>
          <a:xfrm>
            <a:off x="6165755" y="4676267"/>
            <a:ext cx="612347" cy="30777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000" b="1" dirty="0" err="1">
                <a:solidFill>
                  <a:schemeClr val="accent1"/>
                </a:solidFill>
              </a:rPr>
              <a:t>Plan</a:t>
            </a:r>
            <a:r>
              <a:rPr lang="pt-BR" sz="2000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BB673D-2759-45BA-BAA7-94E46F625A1A}"/>
              </a:ext>
            </a:extLst>
          </p:cNvPr>
          <p:cNvSpPr txBox="1"/>
          <p:nvPr/>
        </p:nvSpPr>
        <p:spPr>
          <a:xfrm rot="16200000">
            <a:off x="7280520" y="3118456"/>
            <a:ext cx="522772" cy="30777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</a:rPr>
              <a:t>Dev.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A401B2F4-0E05-498E-BCF2-3FBE36EA2A6D}"/>
              </a:ext>
            </a:extLst>
          </p:cNvPr>
          <p:cNvSpPr txBox="1"/>
          <p:nvPr/>
        </p:nvSpPr>
        <p:spPr>
          <a:xfrm rot="16555702">
            <a:off x="6275838" y="2434651"/>
            <a:ext cx="761854" cy="30777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</a:rPr>
              <a:t>Teste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D30C7D3-B14E-41CC-B8E3-16579D8B9BB5}"/>
              </a:ext>
            </a:extLst>
          </p:cNvPr>
          <p:cNvSpPr txBox="1"/>
          <p:nvPr/>
        </p:nvSpPr>
        <p:spPr>
          <a:xfrm>
            <a:off x="8271828" y="4247737"/>
            <a:ext cx="585097" cy="30777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000" b="1" dirty="0" err="1">
                <a:solidFill>
                  <a:schemeClr val="accent1"/>
                </a:solidFill>
              </a:rPr>
              <a:t>Prod</a:t>
            </a:r>
            <a:endParaRPr lang="pt-BR" sz="2000" b="1" dirty="0">
              <a:solidFill>
                <a:schemeClr val="accent1"/>
              </a:solidFill>
            </a:endParaRPr>
          </a:p>
        </p:txBody>
      </p:sp>
      <p:pic>
        <p:nvPicPr>
          <p:cNvPr id="45" name="Picture 2" descr="Resultado de imagem para alvo png">
            <a:extLst>
              <a:ext uri="{FF2B5EF4-FFF2-40B4-BE49-F238E27FC236}">
                <a16:creationId xmlns:a16="http://schemas.microsoft.com/office/drawing/2014/main" id="{240AFEB0-4881-4CDA-9645-E5D59B5A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314" y="48142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Resultado de imagem para alvo png">
            <a:extLst>
              <a:ext uri="{FF2B5EF4-FFF2-40B4-BE49-F238E27FC236}">
                <a16:creationId xmlns:a16="http://schemas.microsoft.com/office/drawing/2014/main" id="{DABD8606-C9A0-47E2-9209-1928A1340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543" y="48367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Resultado de imagem para alvo png">
            <a:extLst>
              <a:ext uri="{FF2B5EF4-FFF2-40B4-BE49-F238E27FC236}">
                <a16:creationId xmlns:a16="http://schemas.microsoft.com/office/drawing/2014/main" id="{A56460E2-DBD5-406D-8BF4-5510BAC4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788" y="483015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ADFA5C0-9E13-49B4-B0C1-FD3942BB30AA}"/>
              </a:ext>
            </a:extLst>
          </p:cNvPr>
          <p:cNvSpPr txBox="1"/>
          <p:nvPr/>
        </p:nvSpPr>
        <p:spPr>
          <a:xfrm>
            <a:off x="3409512" y="5633750"/>
            <a:ext cx="1923604" cy="30777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000" b="1" dirty="0">
                <a:solidFill>
                  <a:schemeClr val="accent2"/>
                </a:solidFill>
              </a:rPr>
              <a:t>Grande Entrega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1881297-8362-4C5D-9BF6-398D98F82A4E}"/>
              </a:ext>
            </a:extLst>
          </p:cNvPr>
          <p:cNvSpPr txBox="1"/>
          <p:nvPr/>
        </p:nvSpPr>
        <p:spPr>
          <a:xfrm>
            <a:off x="8384571" y="5732912"/>
            <a:ext cx="2566408" cy="30777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</a:rPr>
              <a:t>Entregas Constantes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09AD64DA-3A3B-4B30-A1A1-AC8C13A14DC6}"/>
              </a:ext>
            </a:extLst>
          </p:cNvPr>
          <p:cNvSpPr txBox="1"/>
          <p:nvPr/>
        </p:nvSpPr>
        <p:spPr>
          <a:xfrm rot="16200000">
            <a:off x="9848679" y="3094444"/>
            <a:ext cx="522772" cy="30777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</a:rPr>
              <a:t>Dev.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164ACEF-FEC8-4A68-8092-B32DCDEFAB53}"/>
              </a:ext>
            </a:extLst>
          </p:cNvPr>
          <p:cNvSpPr txBox="1"/>
          <p:nvPr/>
        </p:nvSpPr>
        <p:spPr>
          <a:xfrm rot="16555702">
            <a:off x="8682300" y="2462284"/>
            <a:ext cx="761854" cy="30777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</a:rPr>
              <a:t>Teste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1B3E86B-54C1-4881-9CC7-D8131CD4B18B}"/>
              </a:ext>
            </a:extLst>
          </p:cNvPr>
          <p:cNvSpPr txBox="1"/>
          <p:nvPr/>
        </p:nvSpPr>
        <p:spPr>
          <a:xfrm>
            <a:off x="10234286" y="4247736"/>
            <a:ext cx="585097" cy="30777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000" b="1" dirty="0" err="1">
                <a:solidFill>
                  <a:schemeClr val="accent1"/>
                </a:solidFill>
              </a:rPr>
              <a:t>Prod</a:t>
            </a:r>
            <a:endParaRPr lang="pt-BR" sz="2000" b="1" dirty="0">
              <a:solidFill>
                <a:schemeClr val="accent1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2F0F317-C986-4708-B5AC-03DA0D820955}"/>
              </a:ext>
            </a:extLst>
          </p:cNvPr>
          <p:cNvGrpSpPr/>
          <p:nvPr/>
        </p:nvGrpSpPr>
        <p:grpSpPr>
          <a:xfrm>
            <a:off x="1080593" y="2076418"/>
            <a:ext cx="2123979" cy="685177"/>
            <a:chOff x="1099843" y="1769159"/>
            <a:chExt cx="2123979" cy="685177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4B72CE3-8E1A-447F-B405-DCE82A3448B3}"/>
                </a:ext>
              </a:extLst>
            </p:cNvPr>
            <p:cNvSpPr txBox="1"/>
            <p:nvPr/>
          </p:nvSpPr>
          <p:spPr>
            <a:xfrm>
              <a:off x="1099843" y="1769159"/>
              <a:ext cx="2123979" cy="307777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2000" b="1" dirty="0">
                  <a:solidFill>
                    <a:schemeClr val="accent2"/>
                  </a:solidFill>
                </a:rPr>
                <a:t>Desenvolvimento</a:t>
              </a:r>
            </a:p>
          </p:txBody>
        </p:sp>
        <p:sp>
          <p:nvSpPr>
            <p:cNvPr id="58" name="Seta: Dobrada para Cima 57">
              <a:extLst>
                <a:ext uri="{FF2B5EF4-FFF2-40B4-BE49-F238E27FC236}">
                  <a16:creationId xmlns:a16="http://schemas.microsoft.com/office/drawing/2014/main" id="{47DBFB21-11AB-4A83-897D-C34625D1FC68}"/>
                </a:ext>
              </a:extLst>
            </p:cNvPr>
            <p:cNvSpPr/>
            <p:nvPr/>
          </p:nvSpPr>
          <p:spPr>
            <a:xfrm rot="10800000" flipH="1">
              <a:off x="1122529" y="2076936"/>
              <a:ext cx="1202357" cy="377400"/>
            </a:xfrm>
            <a:prstGeom prst="bentUp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C6D8E82-F82E-41B8-8B1C-AC7EE82FACAB}"/>
              </a:ext>
            </a:extLst>
          </p:cNvPr>
          <p:cNvGrpSpPr/>
          <p:nvPr/>
        </p:nvGrpSpPr>
        <p:grpSpPr>
          <a:xfrm>
            <a:off x="2142582" y="2976313"/>
            <a:ext cx="1208139" cy="679097"/>
            <a:chOff x="1928047" y="3055916"/>
            <a:chExt cx="1208139" cy="679097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4B4CB379-6C4E-4A38-BA32-DD8BA5160230}"/>
                </a:ext>
              </a:extLst>
            </p:cNvPr>
            <p:cNvSpPr txBox="1"/>
            <p:nvPr/>
          </p:nvSpPr>
          <p:spPr>
            <a:xfrm>
              <a:off x="1928047" y="3055916"/>
              <a:ext cx="793679" cy="307777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2000" b="1" dirty="0">
                  <a:solidFill>
                    <a:schemeClr val="accent2"/>
                  </a:solidFill>
                </a:rPr>
                <a:t>Testes</a:t>
              </a:r>
            </a:p>
          </p:txBody>
        </p:sp>
        <p:sp>
          <p:nvSpPr>
            <p:cNvPr id="59" name="Seta: Dobrada para Cima 58">
              <a:extLst>
                <a:ext uri="{FF2B5EF4-FFF2-40B4-BE49-F238E27FC236}">
                  <a16:creationId xmlns:a16="http://schemas.microsoft.com/office/drawing/2014/main" id="{B1585AD0-3D6A-4DB0-8249-D190E0D0064D}"/>
                </a:ext>
              </a:extLst>
            </p:cNvPr>
            <p:cNvSpPr/>
            <p:nvPr/>
          </p:nvSpPr>
          <p:spPr>
            <a:xfrm rot="10800000" flipH="1">
              <a:off x="1933829" y="3357613"/>
              <a:ext cx="1202357" cy="377400"/>
            </a:xfrm>
            <a:prstGeom prst="bentUp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2ADF2D-299F-4347-AE76-53E51F83C93E}"/>
              </a:ext>
            </a:extLst>
          </p:cNvPr>
          <p:cNvGrpSpPr/>
          <p:nvPr/>
        </p:nvGrpSpPr>
        <p:grpSpPr>
          <a:xfrm>
            <a:off x="3204572" y="3898284"/>
            <a:ext cx="1202357" cy="705245"/>
            <a:chOff x="2720142" y="4300748"/>
            <a:chExt cx="1202357" cy="705245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903E34FD-819D-4B65-89D1-91F3F83FAEA7}"/>
                </a:ext>
              </a:extLst>
            </p:cNvPr>
            <p:cNvSpPr txBox="1"/>
            <p:nvPr/>
          </p:nvSpPr>
          <p:spPr>
            <a:xfrm>
              <a:off x="2736580" y="4300748"/>
              <a:ext cx="1184620" cy="307777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2000" b="1" dirty="0">
                  <a:solidFill>
                    <a:schemeClr val="accent2"/>
                  </a:solidFill>
                </a:rPr>
                <a:t>Produção</a:t>
              </a:r>
            </a:p>
          </p:txBody>
        </p:sp>
        <p:sp>
          <p:nvSpPr>
            <p:cNvPr id="60" name="Seta: Dobrada para Cima 59">
              <a:extLst>
                <a:ext uri="{FF2B5EF4-FFF2-40B4-BE49-F238E27FC236}">
                  <a16:creationId xmlns:a16="http://schemas.microsoft.com/office/drawing/2014/main" id="{9E6ACC0E-FD7A-4FE9-AA1E-54E46073395E}"/>
                </a:ext>
              </a:extLst>
            </p:cNvPr>
            <p:cNvSpPr/>
            <p:nvPr/>
          </p:nvSpPr>
          <p:spPr>
            <a:xfrm rot="10800000" flipH="1">
              <a:off x="2720142" y="4628593"/>
              <a:ext cx="1202357" cy="377400"/>
            </a:xfrm>
            <a:prstGeom prst="bentUp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82788105-5464-42DD-977D-E50DE8E8E2EE}"/>
              </a:ext>
            </a:extLst>
          </p:cNvPr>
          <p:cNvSpPr txBox="1"/>
          <p:nvPr/>
        </p:nvSpPr>
        <p:spPr>
          <a:xfrm>
            <a:off x="2595797" y="1256375"/>
            <a:ext cx="1282402" cy="30777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000" b="1" dirty="0">
                <a:solidFill>
                  <a:schemeClr val="accent2"/>
                </a:solidFill>
              </a:rPr>
              <a:t>04/05/2018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1503980B-EFBD-4019-AD95-EA560F19F09E}"/>
              </a:ext>
            </a:extLst>
          </p:cNvPr>
          <p:cNvSpPr txBox="1"/>
          <p:nvPr/>
        </p:nvSpPr>
        <p:spPr>
          <a:xfrm>
            <a:off x="7394069" y="1274101"/>
            <a:ext cx="1282402" cy="307777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</a:rPr>
              <a:t>07/05/2018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EE9ED16-72A0-4FCC-82A8-5F2373DEC109}"/>
              </a:ext>
            </a:extLst>
          </p:cNvPr>
          <p:cNvSpPr/>
          <p:nvPr/>
        </p:nvSpPr>
        <p:spPr>
          <a:xfrm>
            <a:off x="4295417" y="1367460"/>
            <a:ext cx="2824518" cy="1279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74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Iceberg da </a:t>
            </a:r>
            <a:r>
              <a:rPr lang="en-GB" dirty="0" err="1"/>
              <a:t>Transformação</a:t>
            </a:r>
            <a:r>
              <a:rPr lang="en-GB" dirty="0"/>
              <a:t> </a:t>
            </a:r>
            <a:r>
              <a:rPr lang="en-GB" dirty="0" err="1"/>
              <a:t>Ágil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Resultado de imagem para iceberg">
            <a:extLst>
              <a:ext uri="{FF2B5EF4-FFF2-40B4-BE49-F238E27FC236}">
                <a16:creationId xmlns:a16="http://schemas.microsoft.com/office/drawing/2014/main" id="{5DDEDCAC-A8CE-4279-BF31-5C38CB61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3048"/>
            <a:ext cx="12192000" cy="471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37E4456-9FE4-4134-9B66-19468A63720A}"/>
              </a:ext>
            </a:extLst>
          </p:cNvPr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852BDA0-9B6F-4D4D-A019-AACFCB797FF2}"/>
              </a:ext>
            </a:extLst>
          </p:cNvPr>
          <p:cNvSpPr txBox="1"/>
          <p:nvPr/>
        </p:nvSpPr>
        <p:spPr>
          <a:xfrm>
            <a:off x="6920248" y="4187512"/>
            <a:ext cx="3949521" cy="73866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4800" b="1" dirty="0">
                <a:solidFill>
                  <a:schemeClr val="accent5"/>
                </a:solidFill>
              </a:rPr>
              <a:t>C</a:t>
            </a:r>
            <a:r>
              <a:rPr lang="pt-BR" sz="4800" b="1" dirty="0">
                <a:solidFill>
                  <a:schemeClr val="accent3"/>
                </a:solidFill>
              </a:rPr>
              <a:t>U</a:t>
            </a:r>
            <a:r>
              <a:rPr lang="pt-BR" sz="4800" b="1" dirty="0">
                <a:solidFill>
                  <a:schemeClr val="accent2"/>
                </a:solidFill>
              </a:rPr>
              <a:t>L</a:t>
            </a:r>
            <a:r>
              <a:rPr lang="pt-BR" sz="4800" b="1" dirty="0">
                <a:solidFill>
                  <a:schemeClr val="accent4"/>
                </a:solidFill>
              </a:rPr>
              <a:t>T</a:t>
            </a:r>
            <a:r>
              <a:rPr lang="pt-BR" sz="4800" b="1" dirty="0">
                <a:solidFill>
                  <a:schemeClr val="accent1"/>
                </a:solidFill>
              </a:rPr>
              <a:t>U</a:t>
            </a:r>
            <a:r>
              <a:rPr lang="pt-BR" sz="4800" b="1" dirty="0">
                <a:solidFill>
                  <a:schemeClr val="accent5"/>
                </a:solidFill>
              </a:rPr>
              <a:t>R</a:t>
            </a:r>
            <a:r>
              <a:rPr lang="pt-BR" sz="4800" b="1" dirty="0">
                <a:solidFill>
                  <a:schemeClr val="accent3"/>
                </a:solidFill>
              </a:rPr>
              <a:t>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0DC3154-391E-40B1-AB2B-8F78500414A7}"/>
              </a:ext>
            </a:extLst>
          </p:cNvPr>
          <p:cNvSpPr txBox="1"/>
          <p:nvPr/>
        </p:nvSpPr>
        <p:spPr>
          <a:xfrm>
            <a:off x="7747899" y="3557229"/>
            <a:ext cx="2215166" cy="61555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accent5"/>
                </a:solidFill>
              </a:rPr>
              <a:t>80 %</a:t>
            </a:r>
            <a:endParaRPr lang="pt-BR" sz="3600" b="1" dirty="0">
              <a:solidFill>
                <a:schemeClr val="accent5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D09AB41-C1C7-450A-A41F-9E6B5BD0C40F}"/>
              </a:ext>
            </a:extLst>
          </p:cNvPr>
          <p:cNvSpPr txBox="1"/>
          <p:nvPr/>
        </p:nvSpPr>
        <p:spPr>
          <a:xfrm>
            <a:off x="3942185" y="1613709"/>
            <a:ext cx="3949521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800" b="1" dirty="0">
                <a:solidFill>
                  <a:schemeClr val="accent5"/>
                </a:solidFill>
              </a:rPr>
              <a:t>Processos</a:t>
            </a:r>
            <a:endParaRPr lang="pt-BR" sz="2800" b="1" dirty="0">
              <a:solidFill>
                <a:schemeClr val="accent3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D38060D-0A82-4714-A199-0225F19BBEF4}"/>
              </a:ext>
            </a:extLst>
          </p:cNvPr>
          <p:cNvSpPr txBox="1"/>
          <p:nvPr/>
        </p:nvSpPr>
        <p:spPr>
          <a:xfrm>
            <a:off x="4418447" y="2094224"/>
            <a:ext cx="3949521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800" b="1" dirty="0">
                <a:solidFill>
                  <a:schemeClr val="accent5"/>
                </a:solidFill>
              </a:rPr>
              <a:t>Ferramentas</a:t>
            </a:r>
            <a:endParaRPr lang="pt-BR" sz="2800" b="1" dirty="0">
              <a:solidFill>
                <a:schemeClr val="accent3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0F1BE4E-3ACE-4872-998C-2DA6B44AAD59}"/>
              </a:ext>
            </a:extLst>
          </p:cNvPr>
          <p:cNvSpPr txBox="1"/>
          <p:nvPr/>
        </p:nvSpPr>
        <p:spPr>
          <a:xfrm>
            <a:off x="3440256" y="1143587"/>
            <a:ext cx="3949521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sz="2800" b="1" dirty="0">
                <a:solidFill>
                  <a:schemeClr val="accent5"/>
                </a:solidFill>
              </a:rPr>
              <a:t>Papéis</a:t>
            </a:r>
            <a:endParaRPr lang="pt-BR" sz="2800" b="1" dirty="0">
              <a:solidFill>
                <a:schemeClr val="accent3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6ABEB82-4713-467A-8280-FEA10C5037B2}"/>
              </a:ext>
            </a:extLst>
          </p:cNvPr>
          <p:cNvSpPr txBox="1"/>
          <p:nvPr/>
        </p:nvSpPr>
        <p:spPr>
          <a:xfrm>
            <a:off x="7661271" y="1552153"/>
            <a:ext cx="2215166" cy="61555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accent5"/>
                </a:solidFill>
              </a:rPr>
              <a:t>20 %</a:t>
            </a:r>
            <a:endParaRPr lang="pt-BR" sz="3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0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Manifesto </a:t>
            </a:r>
            <a:r>
              <a:rPr lang="en-GB" dirty="0" err="1"/>
              <a:t>Ágil</a:t>
            </a:r>
            <a:r>
              <a:rPr lang="en-GB" dirty="0"/>
              <a:t> - </a:t>
            </a:r>
            <a:r>
              <a:rPr lang="en-GB" dirty="0" err="1"/>
              <a:t>Princípios</a:t>
            </a:r>
            <a:endParaRPr lang="en-GB" sz="2000" dirty="0"/>
          </a:p>
        </p:txBody>
      </p:sp>
      <p:cxnSp>
        <p:nvCxnSpPr>
          <p:cNvPr id="29" name="Conector reto 28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6AC916D3-7115-498C-8503-575085A7D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369" y="3112848"/>
            <a:ext cx="50605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4400" b="1" dirty="0">
                <a:solidFill>
                  <a:schemeClr val="accent1"/>
                </a:solidFill>
                <a:latin typeface="Trebuchet MS " charset="0"/>
              </a:rPr>
              <a:t>SER</a:t>
            </a:r>
            <a:r>
              <a:rPr lang="pt-BR" sz="4400" b="1" dirty="0">
                <a:solidFill>
                  <a:srgbClr val="3F3F3F"/>
                </a:solidFill>
                <a:latin typeface="Trebuchet MS " charset="0"/>
              </a:rPr>
              <a:t> </a:t>
            </a:r>
            <a:r>
              <a:rPr lang="pt-BR" sz="4400" b="1" dirty="0">
                <a:solidFill>
                  <a:schemeClr val="accent5"/>
                </a:solidFill>
                <a:latin typeface="Trebuchet MS " charset="0"/>
              </a:rPr>
              <a:t>AGIL</a:t>
            </a:r>
            <a:r>
              <a:rPr lang="pt-BR" sz="4400" b="1" dirty="0">
                <a:solidFill>
                  <a:srgbClr val="3F3F3F"/>
                </a:solidFill>
                <a:latin typeface="Trebuchet MS " charset="0"/>
              </a:rPr>
              <a:t> </a:t>
            </a:r>
            <a:r>
              <a:rPr lang="pt-BR" sz="4400" b="1" dirty="0">
                <a:solidFill>
                  <a:schemeClr val="accent2"/>
                </a:solidFill>
                <a:latin typeface="Trebuchet MS " charset="0"/>
              </a:rPr>
              <a:t>É</a:t>
            </a:r>
            <a:r>
              <a:rPr lang="pt-BR" sz="4400" b="1" dirty="0">
                <a:solidFill>
                  <a:schemeClr val="accent4"/>
                </a:solidFill>
                <a:latin typeface="Trebuchet MS " charset="0"/>
              </a:rPr>
              <a:t>...</a:t>
            </a:r>
            <a:endParaRPr kumimoji="0" lang="pt-BR" sz="4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Trebuchet MS 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4CFE4A-2956-406A-BC1F-8E54D4003F34}"/>
              </a:ext>
            </a:extLst>
          </p:cNvPr>
          <p:cNvSpPr txBox="1"/>
          <p:nvPr/>
        </p:nvSpPr>
        <p:spPr>
          <a:xfrm>
            <a:off x="204203" y="1242370"/>
            <a:ext cx="5988050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ter a entrega de VALOR como prioridade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A48D48-5BEA-46E6-AF50-7B1238F4A1D2}"/>
              </a:ext>
            </a:extLst>
          </p:cNvPr>
          <p:cNvSpPr txBox="1"/>
          <p:nvPr/>
        </p:nvSpPr>
        <p:spPr>
          <a:xfrm>
            <a:off x="5633877" y="5407938"/>
            <a:ext cx="3936399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se ADAPTAR as mudanças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E4106A-7942-4B59-BD88-BB3E1665D996}"/>
              </a:ext>
            </a:extLst>
          </p:cNvPr>
          <p:cNvSpPr txBox="1"/>
          <p:nvPr/>
        </p:nvSpPr>
        <p:spPr>
          <a:xfrm>
            <a:off x="6986432" y="1614599"/>
            <a:ext cx="4978927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>
                <a:solidFill>
                  <a:schemeClr val="accent5"/>
                </a:solidFill>
              </a:rPr>
              <a:t>entregar software FUNCIONANDO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EE6FC3-1BEB-4D25-A2A4-BEDA8091C4AF}"/>
              </a:ext>
            </a:extLst>
          </p:cNvPr>
          <p:cNvSpPr txBox="1"/>
          <p:nvPr/>
        </p:nvSpPr>
        <p:spPr>
          <a:xfrm>
            <a:off x="467999" y="4623482"/>
            <a:ext cx="4827091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>
                <a:solidFill>
                  <a:schemeClr val="accent5"/>
                </a:solidFill>
              </a:rPr>
              <a:t>trabalhar JUNTOS e MOTIVADOS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024DE2-BBD1-485F-9EF7-D059EB0BA3C8}"/>
              </a:ext>
            </a:extLst>
          </p:cNvPr>
          <p:cNvSpPr txBox="1"/>
          <p:nvPr/>
        </p:nvSpPr>
        <p:spPr>
          <a:xfrm>
            <a:off x="1096850" y="2488782"/>
            <a:ext cx="9705093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trabalhar como um time AUTO-ORGANIZÁVEL e com AUTONOMIA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7215496-13B9-4F4B-9D4F-9FA28F3D233C}"/>
              </a:ext>
            </a:extLst>
          </p:cNvPr>
          <p:cNvSpPr txBox="1"/>
          <p:nvPr/>
        </p:nvSpPr>
        <p:spPr>
          <a:xfrm>
            <a:off x="7203030" y="4199097"/>
            <a:ext cx="4762329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se APRIMORAR constantemente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93C9A71-A16A-4550-94A6-6D910EF0972C}"/>
              </a:ext>
            </a:extLst>
          </p:cNvPr>
          <p:cNvSpPr/>
          <p:nvPr/>
        </p:nvSpPr>
        <p:spPr>
          <a:xfrm>
            <a:off x="4770274" y="6103340"/>
            <a:ext cx="2652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hlinkClick r:id="rId3"/>
              </a:rPr>
              <a:t>http://agilemanifesto.org/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926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Manifesto – Principles</a:t>
            </a:r>
            <a:endParaRPr lang="en-GB" sz="2000" dirty="0"/>
          </a:p>
        </p:txBody>
      </p:sp>
      <p:cxnSp>
        <p:nvCxnSpPr>
          <p:cNvPr id="29" name="Conector reto 28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Resultado de imagem para BIS">
            <a:extLst>
              <a:ext uri="{FF2B5EF4-FFF2-40B4-BE49-F238E27FC236}">
                <a16:creationId xmlns:a16="http://schemas.microsoft.com/office/drawing/2014/main" id="{37DC184A-BA4C-4A69-BFD9-8D38A456C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62"/>
            <a:ext cx="12192000" cy="68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8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Manifesto </a:t>
            </a:r>
            <a:r>
              <a:rPr lang="en-GB" dirty="0" err="1"/>
              <a:t>Ágil</a:t>
            </a:r>
            <a:r>
              <a:rPr lang="en-GB" dirty="0"/>
              <a:t> - </a:t>
            </a:r>
            <a:r>
              <a:rPr lang="en-GB" dirty="0" err="1"/>
              <a:t>Valores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6E33B609-C8A6-40C2-9563-3A33F8636DEB}"/>
              </a:ext>
            </a:extLst>
          </p:cNvPr>
          <p:cNvSpPr/>
          <p:nvPr/>
        </p:nvSpPr>
        <p:spPr>
          <a:xfrm>
            <a:off x="400646" y="1589973"/>
            <a:ext cx="11391905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Indivíduos e interações </a:t>
            </a:r>
            <a:r>
              <a:rPr lang="pt-BR" sz="3200" dirty="0">
                <a:solidFill>
                  <a:schemeClr val="accent1"/>
                </a:solidFill>
                <a:latin typeface="Calibri" panose="020F0502020204030204" pitchFamily="34" charset="0"/>
              </a:rPr>
              <a:t>MAIS QUE</a:t>
            </a:r>
            <a:r>
              <a:rPr lang="pt-BR" sz="2800" dirty="0">
                <a:solidFill>
                  <a:schemeClr val="accent1"/>
                </a:solidFill>
                <a:latin typeface="Calibri" panose="020F0502020204030204" pitchFamily="34" charset="0"/>
              </a:rPr>
              <a:t> processos e ferramentas</a:t>
            </a:r>
          </a:p>
          <a:p>
            <a:pPr algn="ctr"/>
            <a:endParaRPr lang="pt-BR" sz="2800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Software em funcionamento </a:t>
            </a:r>
            <a:r>
              <a:rPr lang="pt-BR" sz="3200" dirty="0">
                <a:solidFill>
                  <a:schemeClr val="accent1"/>
                </a:solidFill>
                <a:latin typeface="Calibri" panose="020F0502020204030204" pitchFamily="34" charset="0"/>
              </a:rPr>
              <a:t>MAIS QUE</a:t>
            </a:r>
            <a:r>
              <a:rPr lang="pt-BR" sz="2800" dirty="0">
                <a:solidFill>
                  <a:schemeClr val="accent1"/>
                </a:solidFill>
                <a:latin typeface="Calibri" panose="020F0502020204030204" pitchFamily="34" charset="0"/>
              </a:rPr>
              <a:t> documentação abrangente</a:t>
            </a:r>
          </a:p>
          <a:p>
            <a:pPr algn="ctr"/>
            <a:endParaRPr lang="pt-BR" sz="2800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Colaboração com o cliente</a:t>
            </a:r>
            <a:r>
              <a:rPr lang="pt-BR" sz="2800" dirty="0">
                <a:solidFill>
                  <a:schemeClr val="accent1"/>
                </a:solidFill>
                <a:latin typeface="Calibri" panose="020F0502020204030204" pitchFamily="34" charset="0"/>
              </a:rPr>
              <a:t> </a:t>
            </a:r>
            <a:r>
              <a:rPr lang="pt-BR" sz="3200" dirty="0">
                <a:solidFill>
                  <a:schemeClr val="accent1"/>
                </a:solidFill>
                <a:latin typeface="Calibri" panose="020F0502020204030204" pitchFamily="34" charset="0"/>
              </a:rPr>
              <a:t>MAIS QUE </a:t>
            </a:r>
            <a:r>
              <a:rPr lang="pt-BR" sz="2800" dirty="0">
                <a:solidFill>
                  <a:schemeClr val="accent1"/>
                </a:solidFill>
                <a:latin typeface="Calibri" panose="020F0502020204030204" pitchFamily="34" charset="0"/>
              </a:rPr>
              <a:t>negociação de contratos</a:t>
            </a:r>
          </a:p>
          <a:p>
            <a:pPr algn="ctr"/>
            <a:endParaRPr lang="pt-BR" sz="2800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sz="2800" b="1" dirty="0" err="1">
                <a:solidFill>
                  <a:schemeClr val="accent1"/>
                </a:solidFill>
                <a:latin typeface="Calibri" panose="020F0502020204030204" pitchFamily="34" charset="0"/>
              </a:rPr>
              <a:t>Resposnder</a:t>
            </a:r>
            <a:r>
              <a:rPr lang="pt-BR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 a mudanças</a:t>
            </a:r>
            <a:r>
              <a:rPr lang="pt-BR" sz="2800" dirty="0">
                <a:solidFill>
                  <a:schemeClr val="accent1"/>
                </a:solidFill>
                <a:latin typeface="Calibri" panose="020F0502020204030204" pitchFamily="34" charset="0"/>
              </a:rPr>
              <a:t> </a:t>
            </a:r>
            <a:r>
              <a:rPr lang="pt-BR" sz="3200" dirty="0">
                <a:solidFill>
                  <a:schemeClr val="accent1"/>
                </a:solidFill>
                <a:latin typeface="Calibri" panose="020F0502020204030204" pitchFamily="34" charset="0"/>
              </a:rPr>
              <a:t>MAIS QUE</a:t>
            </a:r>
            <a:r>
              <a:rPr lang="pt-BR" sz="2800" dirty="0">
                <a:solidFill>
                  <a:schemeClr val="accent1"/>
                </a:solidFill>
                <a:latin typeface="Calibri" panose="020F0502020204030204" pitchFamily="34" charset="0"/>
              </a:rPr>
              <a:t> seguir um plano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5A077-DBA2-410D-936D-E13FDA5CA88C}"/>
              </a:ext>
            </a:extLst>
          </p:cNvPr>
          <p:cNvSpPr/>
          <p:nvPr/>
        </p:nvSpPr>
        <p:spPr>
          <a:xfrm>
            <a:off x="4769675" y="5810250"/>
            <a:ext cx="2652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hlinkClick r:id="rId3"/>
              </a:rPr>
              <a:t>http://agilemanifesto.org/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>
          <a:xfrm>
            <a:off x="1130300" y="2692400"/>
            <a:ext cx="5130800" cy="2019300"/>
          </a:xfrm>
          <a:custGeom>
            <a:avLst/>
            <a:gdLst>
              <a:gd name="connsiteX0" fmla="*/ 0 w 5130800"/>
              <a:gd name="connsiteY0" fmla="*/ 762000 h 2019300"/>
              <a:gd name="connsiteX1" fmla="*/ 12700 w 5130800"/>
              <a:gd name="connsiteY1" fmla="*/ 1422400 h 2019300"/>
              <a:gd name="connsiteX2" fmla="*/ 1841500 w 5130800"/>
              <a:gd name="connsiteY2" fmla="*/ 1447800 h 2019300"/>
              <a:gd name="connsiteX3" fmla="*/ 1841500 w 5130800"/>
              <a:gd name="connsiteY3" fmla="*/ 2006600 h 2019300"/>
              <a:gd name="connsiteX4" fmla="*/ 2743200 w 5130800"/>
              <a:gd name="connsiteY4" fmla="*/ 2019300 h 2019300"/>
              <a:gd name="connsiteX5" fmla="*/ 2730500 w 5130800"/>
              <a:gd name="connsiteY5" fmla="*/ 1435100 h 2019300"/>
              <a:gd name="connsiteX6" fmla="*/ 4406900 w 5130800"/>
              <a:gd name="connsiteY6" fmla="*/ 1435100 h 2019300"/>
              <a:gd name="connsiteX7" fmla="*/ 4419600 w 5130800"/>
              <a:gd name="connsiteY7" fmla="*/ 749300 h 2019300"/>
              <a:gd name="connsiteX8" fmla="*/ 5130800 w 5130800"/>
              <a:gd name="connsiteY8" fmla="*/ 762000 h 2019300"/>
              <a:gd name="connsiteX9" fmla="*/ 5130800 w 5130800"/>
              <a:gd name="connsiteY9" fmla="*/ 0 h 2019300"/>
              <a:gd name="connsiteX10" fmla="*/ 3365500 w 5130800"/>
              <a:gd name="connsiteY10" fmla="*/ 38100 h 2019300"/>
              <a:gd name="connsiteX11" fmla="*/ 2603500 w 5130800"/>
              <a:gd name="connsiteY11" fmla="*/ 787400 h 2019300"/>
              <a:gd name="connsiteX12" fmla="*/ 0 w 5130800"/>
              <a:gd name="connsiteY12" fmla="*/ 7620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30800" h="2019300">
                <a:moveTo>
                  <a:pt x="0" y="762000"/>
                </a:moveTo>
                <a:lnTo>
                  <a:pt x="12700" y="1422400"/>
                </a:lnTo>
                <a:lnTo>
                  <a:pt x="1841500" y="1447800"/>
                </a:lnTo>
                <a:lnTo>
                  <a:pt x="1841500" y="2006600"/>
                </a:lnTo>
                <a:lnTo>
                  <a:pt x="2743200" y="2019300"/>
                </a:lnTo>
                <a:lnTo>
                  <a:pt x="2730500" y="1435100"/>
                </a:lnTo>
                <a:lnTo>
                  <a:pt x="4406900" y="1435100"/>
                </a:lnTo>
                <a:lnTo>
                  <a:pt x="4419600" y="749300"/>
                </a:lnTo>
                <a:lnTo>
                  <a:pt x="5130800" y="762000"/>
                </a:lnTo>
                <a:lnTo>
                  <a:pt x="5130800" y="0"/>
                </a:lnTo>
                <a:lnTo>
                  <a:pt x="3365500" y="38100"/>
                </a:lnTo>
                <a:lnTo>
                  <a:pt x="2603500" y="787400"/>
                </a:lnTo>
                <a:lnTo>
                  <a:pt x="0" y="7620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que </a:t>
            </a:r>
            <a:r>
              <a:rPr lang="en-GB" dirty="0" err="1"/>
              <a:t>mudamos</a:t>
            </a:r>
            <a:r>
              <a:rPr lang="en-GB" dirty="0"/>
              <a:t>?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Arredondado 52"/>
          <p:cNvSpPr/>
          <p:nvPr/>
        </p:nvSpPr>
        <p:spPr>
          <a:xfrm>
            <a:off x="1101195" y="2132519"/>
            <a:ext cx="870626" cy="327498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Squad</a:t>
            </a:r>
            <a:r>
              <a:rPr lang="pt-BR" sz="1400" b="1" dirty="0">
                <a:solidFill>
                  <a:schemeClr val="tx1"/>
                </a:solidFill>
              </a:rPr>
              <a:t> 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75" y="4717445"/>
            <a:ext cx="1027896" cy="627186"/>
          </a:xfrm>
          <a:prstGeom prst="rect">
            <a:avLst/>
          </a:prstGeom>
        </p:spPr>
      </p:pic>
      <p:sp>
        <p:nvSpPr>
          <p:cNvPr id="69" name="Retângulo Arredondado 68"/>
          <p:cNvSpPr/>
          <p:nvPr/>
        </p:nvSpPr>
        <p:spPr>
          <a:xfrm>
            <a:off x="2010733" y="2136147"/>
            <a:ext cx="870626" cy="327135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Squad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72" name="Imagem 7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13" y="4721072"/>
            <a:ext cx="1027896" cy="627186"/>
          </a:xfrm>
          <a:prstGeom prst="rect">
            <a:avLst/>
          </a:prstGeom>
        </p:spPr>
      </p:pic>
      <p:sp>
        <p:nvSpPr>
          <p:cNvPr id="74" name="Retângulo Arredondado 73"/>
          <p:cNvSpPr/>
          <p:nvPr/>
        </p:nvSpPr>
        <p:spPr>
          <a:xfrm>
            <a:off x="2925119" y="2136147"/>
            <a:ext cx="870626" cy="327135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Squad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83" name="Imagem 8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99" y="4721072"/>
            <a:ext cx="1027896" cy="627186"/>
          </a:xfrm>
          <a:prstGeom prst="rect">
            <a:avLst/>
          </a:prstGeom>
        </p:spPr>
      </p:pic>
      <p:sp>
        <p:nvSpPr>
          <p:cNvPr id="85" name="Retângulo Arredondado 84"/>
          <p:cNvSpPr/>
          <p:nvPr/>
        </p:nvSpPr>
        <p:spPr>
          <a:xfrm>
            <a:off x="4571918" y="2132519"/>
            <a:ext cx="870626" cy="327498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Squad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87" name="Imagem 8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98" y="4717445"/>
            <a:ext cx="1027896" cy="627186"/>
          </a:xfrm>
          <a:prstGeom prst="rect">
            <a:avLst/>
          </a:prstGeom>
        </p:spPr>
      </p:pic>
      <p:sp>
        <p:nvSpPr>
          <p:cNvPr id="89" name="Retângulo Arredondado 88"/>
          <p:cNvSpPr/>
          <p:nvPr/>
        </p:nvSpPr>
        <p:spPr>
          <a:xfrm>
            <a:off x="5486304" y="2132519"/>
            <a:ext cx="870626" cy="327498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b="1" dirty="0" err="1">
                <a:solidFill>
                  <a:schemeClr val="tx1"/>
                </a:solidFill>
              </a:rPr>
              <a:t>Squad</a:t>
            </a:r>
            <a:endParaRPr lang="pt-BR" sz="1600" b="1" dirty="0">
              <a:solidFill>
                <a:schemeClr val="tx1"/>
              </a:solidFill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84" y="4717445"/>
            <a:ext cx="1027896" cy="627186"/>
          </a:xfrm>
          <a:prstGeom prst="rect">
            <a:avLst/>
          </a:prstGeom>
        </p:spPr>
      </p:pic>
      <p:grpSp>
        <p:nvGrpSpPr>
          <p:cNvPr id="93" name="Agrupar 92"/>
          <p:cNvGrpSpPr/>
          <p:nvPr/>
        </p:nvGrpSpPr>
        <p:grpSpPr>
          <a:xfrm>
            <a:off x="1039576" y="1449266"/>
            <a:ext cx="2816064" cy="731203"/>
            <a:chOff x="1606686" y="312584"/>
            <a:chExt cx="3732165" cy="731203"/>
          </a:xfrm>
        </p:grpSpPr>
        <p:sp>
          <p:nvSpPr>
            <p:cNvPr id="94" name="Chave Esquerda 93"/>
            <p:cNvSpPr/>
            <p:nvPr/>
          </p:nvSpPr>
          <p:spPr>
            <a:xfrm rot="5400000">
              <a:off x="3317724" y="-977340"/>
              <a:ext cx="310089" cy="3732165"/>
            </a:xfrm>
            <a:prstGeom prst="leftBrac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3014436" y="312584"/>
              <a:ext cx="975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/>
                <a:t>Tribe</a:t>
              </a:r>
              <a:endParaRPr lang="pt-BR" b="1" dirty="0"/>
            </a:p>
          </p:txBody>
        </p:sp>
      </p:grpSp>
      <p:grpSp>
        <p:nvGrpSpPr>
          <p:cNvPr id="96" name="Agrupar 95"/>
          <p:cNvGrpSpPr/>
          <p:nvPr/>
        </p:nvGrpSpPr>
        <p:grpSpPr>
          <a:xfrm>
            <a:off x="4517580" y="1442453"/>
            <a:ext cx="1899244" cy="738016"/>
            <a:chOff x="5833321" y="305771"/>
            <a:chExt cx="2815344" cy="738016"/>
          </a:xfrm>
        </p:grpSpPr>
        <p:sp>
          <p:nvSpPr>
            <p:cNvPr id="97" name="Chave Esquerda 96"/>
            <p:cNvSpPr/>
            <p:nvPr/>
          </p:nvSpPr>
          <p:spPr>
            <a:xfrm rot="5400000">
              <a:off x="7085948" y="-518930"/>
              <a:ext cx="310090" cy="2815344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CaixaDeTexto 97"/>
            <p:cNvSpPr txBox="1"/>
            <p:nvPr/>
          </p:nvSpPr>
          <p:spPr>
            <a:xfrm>
              <a:off x="6712162" y="305771"/>
              <a:ext cx="1091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/>
                <a:t>Tribe</a:t>
              </a:r>
              <a:endParaRPr lang="pt-BR" b="1" dirty="0"/>
            </a:p>
          </p:txBody>
        </p:sp>
      </p:grpSp>
      <p:grpSp>
        <p:nvGrpSpPr>
          <p:cNvPr id="110" name="Agrupar 109"/>
          <p:cNvGrpSpPr/>
          <p:nvPr/>
        </p:nvGrpSpPr>
        <p:grpSpPr>
          <a:xfrm>
            <a:off x="1030225" y="4133669"/>
            <a:ext cx="1028826" cy="520907"/>
            <a:chOff x="245529" y="2092819"/>
            <a:chExt cx="1028826" cy="520907"/>
          </a:xfrm>
        </p:grpSpPr>
        <p:pic>
          <p:nvPicPr>
            <p:cNvPr id="111" name="Imagem 11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12" name="Imagem 111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grpSp>
        <p:nvGrpSpPr>
          <p:cNvPr id="114" name="Agrupar 113"/>
          <p:cNvGrpSpPr/>
          <p:nvPr/>
        </p:nvGrpSpPr>
        <p:grpSpPr>
          <a:xfrm>
            <a:off x="1931633" y="4137502"/>
            <a:ext cx="1028826" cy="520907"/>
            <a:chOff x="245529" y="2092819"/>
            <a:chExt cx="1028826" cy="520907"/>
          </a:xfrm>
        </p:grpSpPr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17" name="Imagem 11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grpSp>
        <p:nvGrpSpPr>
          <p:cNvPr id="118" name="Agrupar 117"/>
          <p:cNvGrpSpPr/>
          <p:nvPr/>
        </p:nvGrpSpPr>
        <p:grpSpPr>
          <a:xfrm>
            <a:off x="2854173" y="4133417"/>
            <a:ext cx="1028826" cy="520907"/>
            <a:chOff x="245529" y="2092819"/>
            <a:chExt cx="1028826" cy="520907"/>
          </a:xfrm>
        </p:grpSpPr>
        <p:pic>
          <p:nvPicPr>
            <p:cNvPr id="119" name="Imagem 11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20" name="Imagem 1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21" name="Imagem 120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grpSp>
        <p:nvGrpSpPr>
          <p:cNvPr id="133" name="Agrupar 132"/>
          <p:cNvGrpSpPr/>
          <p:nvPr/>
        </p:nvGrpSpPr>
        <p:grpSpPr>
          <a:xfrm>
            <a:off x="4495730" y="4134751"/>
            <a:ext cx="1028826" cy="520907"/>
            <a:chOff x="245529" y="2092819"/>
            <a:chExt cx="1028826" cy="520907"/>
          </a:xfrm>
        </p:grpSpPr>
        <p:pic>
          <p:nvPicPr>
            <p:cNvPr id="134" name="Imagem 133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35" name="Imagem 13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36" name="Imagem 135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grpSp>
        <p:nvGrpSpPr>
          <p:cNvPr id="137" name="Agrupar 136"/>
          <p:cNvGrpSpPr/>
          <p:nvPr/>
        </p:nvGrpSpPr>
        <p:grpSpPr>
          <a:xfrm>
            <a:off x="5435370" y="4132000"/>
            <a:ext cx="1028826" cy="520907"/>
            <a:chOff x="245529" y="2092819"/>
            <a:chExt cx="1028826" cy="520907"/>
          </a:xfrm>
        </p:grpSpPr>
        <p:pic>
          <p:nvPicPr>
            <p:cNvPr id="138" name="Imagem 137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88" y="2092819"/>
              <a:ext cx="620967" cy="378892"/>
            </a:xfrm>
            <a:prstGeom prst="rect">
              <a:avLst/>
            </a:prstGeom>
          </p:spPr>
        </p:pic>
        <p:pic>
          <p:nvPicPr>
            <p:cNvPr id="139" name="Imagem 13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29" y="2092819"/>
              <a:ext cx="620967" cy="378892"/>
            </a:xfrm>
            <a:prstGeom prst="rect">
              <a:avLst/>
            </a:prstGeom>
          </p:spPr>
        </p:pic>
        <p:pic>
          <p:nvPicPr>
            <p:cNvPr id="140" name="Imagem 13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07" y="2234834"/>
              <a:ext cx="620967" cy="378892"/>
            </a:xfrm>
            <a:prstGeom prst="rect">
              <a:avLst/>
            </a:prstGeom>
          </p:spPr>
        </p:pic>
      </p:grpSp>
      <p:grpSp>
        <p:nvGrpSpPr>
          <p:cNvPr id="155" name="Agrupar 154"/>
          <p:cNvGrpSpPr/>
          <p:nvPr/>
        </p:nvGrpSpPr>
        <p:grpSpPr>
          <a:xfrm>
            <a:off x="3400983" y="1525556"/>
            <a:ext cx="1177328" cy="740120"/>
            <a:chOff x="3968094" y="388874"/>
            <a:chExt cx="1177328" cy="740120"/>
          </a:xfrm>
        </p:grpSpPr>
        <p:pic>
          <p:nvPicPr>
            <p:cNvPr id="156" name="Imagem 155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94" y="388874"/>
              <a:ext cx="1177328" cy="718364"/>
            </a:xfrm>
            <a:prstGeom prst="rect">
              <a:avLst/>
            </a:prstGeom>
          </p:spPr>
        </p:pic>
        <p:sp>
          <p:nvSpPr>
            <p:cNvPr id="157" name="CaixaDeTexto 156"/>
            <p:cNvSpPr txBox="1"/>
            <p:nvPr/>
          </p:nvSpPr>
          <p:spPr>
            <a:xfrm>
              <a:off x="4477860" y="7596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tx2">
                      <a:lumMod val="85000"/>
                      <a:lumOff val="15000"/>
                    </a:schemeClr>
                  </a:solidFill>
                </a:rPr>
                <a:t>TL</a:t>
              </a:r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122881" y="5441403"/>
            <a:ext cx="6330395" cy="632806"/>
            <a:chOff x="122881" y="5441403"/>
            <a:chExt cx="6330395" cy="632806"/>
          </a:xfrm>
        </p:grpSpPr>
        <p:pic>
          <p:nvPicPr>
            <p:cNvPr id="60" name="Imagem 5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25" y="5441403"/>
              <a:ext cx="1027896" cy="627186"/>
            </a:xfrm>
            <a:prstGeom prst="rect">
              <a:avLst/>
            </a:prstGeom>
          </p:spPr>
        </p:pic>
        <p:pic>
          <p:nvPicPr>
            <p:cNvPr id="73" name="Imagem 7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809" y="5447023"/>
              <a:ext cx="1027896" cy="627186"/>
            </a:xfrm>
            <a:prstGeom prst="rect">
              <a:avLst/>
            </a:prstGeom>
          </p:spPr>
        </p:pic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4195" y="5447023"/>
              <a:ext cx="1027896" cy="627186"/>
            </a:xfrm>
            <a:prstGeom prst="rect">
              <a:avLst/>
            </a:prstGeom>
          </p:spPr>
        </p:pic>
        <p:pic>
          <p:nvPicPr>
            <p:cNvPr id="88" name="Imagem 8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94" y="5443396"/>
              <a:ext cx="1027896" cy="627186"/>
            </a:xfrm>
            <a:prstGeom prst="rect">
              <a:avLst/>
            </a:prstGeom>
          </p:spPr>
        </p:pic>
        <p:pic>
          <p:nvPicPr>
            <p:cNvPr id="92" name="Imagem 9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80" y="5443396"/>
              <a:ext cx="1027896" cy="627186"/>
            </a:xfrm>
            <a:prstGeom prst="rect">
              <a:avLst/>
            </a:prstGeom>
          </p:spPr>
        </p:pic>
        <p:sp>
          <p:nvSpPr>
            <p:cNvPr id="164" name="Retângulo Arredondado 163"/>
            <p:cNvSpPr/>
            <p:nvPr/>
          </p:nvSpPr>
          <p:spPr>
            <a:xfrm rot="16200000" flipH="1">
              <a:off x="2951906" y="2646223"/>
              <a:ext cx="576000" cy="6234049"/>
            </a:xfrm>
            <a:prstGeom prst="roundRec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r>
                <a:rPr lang="pt-BR" b="1" dirty="0" err="1">
                  <a:solidFill>
                    <a:schemeClr val="tx1"/>
                  </a:solidFill>
                </a:rPr>
                <a:t>CoE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Agrupar 164"/>
          <p:cNvGrpSpPr/>
          <p:nvPr/>
        </p:nvGrpSpPr>
        <p:grpSpPr>
          <a:xfrm>
            <a:off x="5771635" y="1526284"/>
            <a:ext cx="1177328" cy="740120"/>
            <a:chOff x="3968094" y="388874"/>
            <a:chExt cx="1177328" cy="740120"/>
          </a:xfrm>
        </p:grpSpPr>
        <p:pic>
          <p:nvPicPr>
            <p:cNvPr id="166" name="Imagem 165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94" y="388874"/>
              <a:ext cx="1177328" cy="718364"/>
            </a:xfrm>
            <a:prstGeom prst="rect">
              <a:avLst/>
            </a:prstGeom>
          </p:spPr>
        </p:pic>
        <p:sp>
          <p:nvSpPr>
            <p:cNvPr id="167" name="CaixaDeTexto 166"/>
            <p:cNvSpPr txBox="1"/>
            <p:nvPr/>
          </p:nvSpPr>
          <p:spPr>
            <a:xfrm>
              <a:off x="4477860" y="7596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tx2">
                      <a:lumMod val="85000"/>
                      <a:lumOff val="15000"/>
                    </a:schemeClr>
                  </a:solidFill>
                </a:rPr>
                <a:t>TL</a:t>
              </a:r>
            </a:p>
          </p:txBody>
        </p:sp>
      </p:grpSp>
      <p:sp>
        <p:nvSpPr>
          <p:cNvPr id="168" name="CaixaDeTexto 167"/>
          <p:cNvSpPr txBox="1"/>
          <p:nvPr/>
        </p:nvSpPr>
        <p:spPr>
          <a:xfrm>
            <a:off x="6850866" y="1328830"/>
            <a:ext cx="4841634" cy="3908762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err="1"/>
              <a:t>Squad</a:t>
            </a:r>
            <a:endParaRPr lang="pt-BR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Maior autonomia possível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Auto-organizáveis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Multidiciplinar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Tribes</a:t>
            </a:r>
            <a:endParaRPr lang="pt-B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Mesmo domínio de assunto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Pouca dependência externa</a:t>
            </a:r>
          </a:p>
          <a:p>
            <a:pPr lvl="1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Guild</a:t>
            </a:r>
            <a:endParaRPr lang="pt-B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Comunidade de interesse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Cross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938584" y="3594328"/>
            <a:ext cx="525785" cy="246221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600" b="1" dirty="0" err="1">
                <a:solidFill>
                  <a:schemeClr val="accent5"/>
                </a:solidFill>
              </a:rPr>
              <a:t>Guild</a:t>
            </a:r>
            <a:endParaRPr lang="pt-BR" sz="1600" b="1" dirty="0">
              <a:solidFill>
                <a:schemeClr val="accent5"/>
              </a:solidFill>
            </a:endParaRP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75" y="2804085"/>
            <a:ext cx="1027896" cy="62718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44812" y="2879174"/>
            <a:ext cx="222818" cy="184666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PO</a:t>
            </a:r>
          </a:p>
        </p:txBody>
      </p:sp>
      <p:grpSp>
        <p:nvGrpSpPr>
          <p:cNvPr id="170" name="Agrupar 169"/>
          <p:cNvGrpSpPr/>
          <p:nvPr/>
        </p:nvGrpSpPr>
        <p:grpSpPr>
          <a:xfrm>
            <a:off x="1931633" y="2779072"/>
            <a:ext cx="1027896" cy="627186"/>
            <a:chOff x="1039575" y="2804085"/>
            <a:chExt cx="1027896" cy="627186"/>
          </a:xfrm>
        </p:grpSpPr>
        <p:pic>
          <p:nvPicPr>
            <p:cNvPr id="171" name="Imagem 170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2804085"/>
              <a:ext cx="1027896" cy="627186"/>
            </a:xfrm>
            <a:prstGeom prst="rect">
              <a:avLst/>
            </a:prstGeom>
          </p:spPr>
        </p:pic>
        <p:sp>
          <p:nvSpPr>
            <p:cNvPr id="172" name="CaixaDeTexto 171"/>
            <p:cNvSpPr txBox="1"/>
            <p:nvPr/>
          </p:nvSpPr>
          <p:spPr>
            <a:xfrm>
              <a:off x="1444812" y="2879174"/>
              <a:ext cx="22281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PO</a:t>
              </a:r>
            </a:p>
          </p:txBody>
        </p:sp>
      </p:grpSp>
      <p:grpSp>
        <p:nvGrpSpPr>
          <p:cNvPr id="173" name="Agrupar 172"/>
          <p:cNvGrpSpPr/>
          <p:nvPr/>
        </p:nvGrpSpPr>
        <p:grpSpPr>
          <a:xfrm>
            <a:off x="2832468" y="2804085"/>
            <a:ext cx="1027896" cy="627186"/>
            <a:chOff x="1039575" y="2804085"/>
            <a:chExt cx="1027896" cy="627186"/>
          </a:xfrm>
        </p:grpSpPr>
        <p:pic>
          <p:nvPicPr>
            <p:cNvPr id="174" name="Imagem 173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2804085"/>
              <a:ext cx="1027896" cy="627186"/>
            </a:xfrm>
            <a:prstGeom prst="rect">
              <a:avLst/>
            </a:prstGeom>
          </p:spPr>
        </p:pic>
        <p:sp>
          <p:nvSpPr>
            <p:cNvPr id="175" name="CaixaDeTexto 174"/>
            <p:cNvSpPr txBox="1"/>
            <p:nvPr/>
          </p:nvSpPr>
          <p:spPr>
            <a:xfrm>
              <a:off x="1444812" y="2879174"/>
              <a:ext cx="22281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PO</a:t>
              </a:r>
            </a:p>
          </p:txBody>
        </p:sp>
      </p:grpSp>
      <p:grpSp>
        <p:nvGrpSpPr>
          <p:cNvPr id="176" name="Agrupar 175"/>
          <p:cNvGrpSpPr/>
          <p:nvPr/>
        </p:nvGrpSpPr>
        <p:grpSpPr>
          <a:xfrm>
            <a:off x="4482267" y="2804085"/>
            <a:ext cx="1027896" cy="627186"/>
            <a:chOff x="1039575" y="2804085"/>
            <a:chExt cx="1027896" cy="627186"/>
          </a:xfrm>
        </p:grpSpPr>
        <p:pic>
          <p:nvPicPr>
            <p:cNvPr id="177" name="Imagem 176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2804085"/>
              <a:ext cx="1027896" cy="627186"/>
            </a:xfrm>
            <a:prstGeom prst="rect">
              <a:avLst/>
            </a:prstGeom>
          </p:spPr>
        </p:pic>
        <p:sp>
          <p:nvSpPr>
            <p:cNvPr id="178" name="CaixaDeTexto 177"/>
            <p:cNvSpPr txBox="1"/>
            <p:nvPr/>
          </p:nvSpPr>
          <p:spPr>
            <a:xfrm>
              <a:off x="1444812" y="2879174"/>
              <a:ext cx="22281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PO</a:t>
              </a:r>
            </a:p>
          </p:txBody>
        </p:sp>
      </p:grpSp>
      <p:grpSp>
        <p:nvGrpSpPr>
          <p:cNvPr id="179" name="Agrupar 178"/>
          <p:cNvGrpSpPr/>
          <p:nvPr/>
        </p:nvGrpSpPr>
        <p:grpSpPr>
          <a:xfrm>
            <a:off x="5383487" y="2804085"/>
            <a:ext cx="1027896" cy="627186"/>
            <a:chOff x="1039575" y="2804085"/>
            <a:chExt cx="1027896" cy="627186"/>
          </a:xfrm>
        </p:grpSpPr>
        <p:pic>
          <p:nvPicPr>
            <p:cNvPr id="180" name="Imagem 179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2804085"/>
              <a:ext cx="1027896" cy="627186"/>
            </a:xfrm>
            <a:prstGeom prst="rect">
              <a:avLst/>
            </a:prstGeom>
          </p:spPr>
        </p:pic>
        <p:sp>
          <p:nvSpPr>
            <p:cNvPr id="181" name="CaixaDeTexto 180"/>
            <p:cNvSpPr txBox="1"/>
            <p:nvPr/>
          </p:nvSpPr>
          <p:spPr>
            <a:xfrm>
              <a:off x="1444812" y="2879174"/>
              <a:ext cx="22281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PO</a:t>
              </a: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1039575" y="3445778"/>
            <a:ext cx="1027896" cy="627186"/>
            <a:chOff x="1039575" y="3445778"/>
            <a:chExt cx="1027896" cy="627186"/>
          </a:xfrm>
        </p:grpSpPr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83" name="CaixaDeTexto 182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AM</a:t>
              </a:r>
            </a:p>
          </p:txBody>
        </p:sp>
      </p:grpSp>
      <p:grpSp>
        <p:nvGrpSpPr>
          <p:cNvPr id="184" name="Agrupar 183"/>
          <p:cNvGrpSpPr/>
          <p:nvPr/>
        </p:nvGrpSpPr>
        <p:grpSpPr>
          <a:xfrm>
            <a:off x="1941610" y="3457025"/>
            <a:ext cx="1027896" cy="627186"/>
            <a:chOff x="1039575" y="3445778"/>
            <a:chExt cx="1027896" cy="627186"/>
          </a:xfrm>
        </p:grpSpPr>
        <p:pic>
          <p:nvPicPr>
            <p:cNvPr id="185" name="Imagem 184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86" name="CaixaDeTexto 185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AM</a:t>
              </a:r>
            </a:p>
          </p:txBody>
        </p:sp>
      </p:grpSp>
      <p:grpSp>
        <p:nvGrpSpPr>
          <p:cNvPr id="187" name="Agrupar 186"/>
          <p:cNvGrpSpPr/>
          <p:nvPr/>
        </p:nvGrpSpPr>
        <p:grpSpPr>
          <a:xfrm>
            <a:off x="2846484" y="3468751"/>
            <a:ext cx="1027896" cy="627186"/>
            <a:chOff x="1039575" y="3445778"/>
            <a:chExt cx="1027896" cy="627186"/>
          </a:xfrm>
        </p:grpSpPr>
        <p:pic>
          <p:nvPicPr>
            <p:cNvPr id="188" name="Imagem 18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89" name="CaixaDeTexto 188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AM</a:t>
              </a:r>
            </a:p>
          </p:txBody>
        </p:sp>
      </p:grpSp>
      <p:grpSp>
        <p:nvGrpSpPr>
          <p:cNvPr id="190" name="Agrupar 189"/>
          <p:cNvGrpSpPr/>
          <p:nvPr/>
        </p:nvGrpSpPr>
        <p:grpSpPr>
          <a:xfrm>
            <a:off x="4521395" y="3468751"/>
            <a:ext cx="1027896" cy="627186"/>
            <a:chOff x="1039575" y="3445778"/>
            <a:chExt cx="1027896" cy="627186"/>
          </a:xfrm>
        </p:grpSpPr>
        <p:pic>
          <p:nvPicPr>
            <p:cNvPr id="191" name="Imagem 190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92" name="CaixaDeTexto 191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AM</a:t>
              </a:r>
            </a:p>
          </p:txBody>
        </p:sp>
      </p:grpSp>
      <p:grpSp>
        <p:nvGrpSpPr>
          <p:cNvPr id="193" name="Agrupar 192"/>
          <p:cNvGrpSpPr/>
          <p:nvPr/>
        </p:nvGrpSpPr>
        <p:grpSpPr>
          <a:xfrm>
            <a:off x="5424684" y="3482189"/>
            <a:ext cx="1027896" cy="627186"/>
            <a:chOff x="1039575" y="3445778"/>
            <a:chExt cx="1027896" cy="627186"/>
          </a:xfrm>
        </p:grpSpPr>
        <p:pic>
          <p:nvPicPr>
            <p:cNvPr id="194" name="Imagem 193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75" y="3445778"/>
              <a:ext cx="1027896" cy="627186"/>
            </a:xfrm>
            <a:prstGeom prst="rect">
              <a:avLst/>
            </a:prstGeom>
          </p:spPr>
        </p:pic>
        <p:sp>
          <p:nvSpPr>
            <p:cNvPr id="195" name="CaixaDeTexto 194"/>
            <p:cNvSpPr txBox="1"/>
            <p:nvPr/>
          </p:nvSpPr>
          <p:spPr>
            <a:xfrm>
              <a:off x="1432112" y="3514695"/>
              <a:ext cx="238848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7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que </a:t>
            </a:r>
            <a:r>
              <a:rPr lang="en-GB" dirty="0" err="1"/>
              <a:t>mudamos</a:t>
            </a:r>
            <a:r>
              <a:rPr lang="en-GB" dirty="0"/>
              <a:t>?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0" y="1193799"/>
            <a:ext cx="3961790" cy="29713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557" y="1193799"/>
            <a:ext cx="7815331" cy="159047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557" y="2818917"/>
            <a:ext cx="7815331" cy="33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que </a:t>
            </a:r>
            <a:r>
              <a:rPr lang="en-GB" dirty="0" err="1"/>
              <a:t>mudamos</a:t>
            </a:r>
            <a:r>
              <a:rPr lang="en-GB" dirty="0"/>
              <a:t>?</a:t>
            </a:r>
            <a:endParaRPr lang="en-GB" sz="2000" dirty="0"/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66" y="1047750"/>
            <a:ext cx="6732000" cy="22507"/>
          </a:xfrm>
          <a:prstGeom prst="line">
            <a:avLst/>
          </a:prstGeom>
          <a:ln w="63500">
            <a:gradFill flip="none" rotWithShape="1">
              <a:gsLst>
                <a:gs pos="0">
                  <a:srgbClr val="BA2F7D"/>
                </a:gs>
                <a:gs pos="100000">
                  <a:srgbClr val="26478D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674" y="3022970"/>
            <a:ext cx="8001360" cy="373911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4" y="1196362"/>
            <a:ext cx="3645936" cy="50901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674" y="1196362"/>
            <a:ext cx="8001360" cy="17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0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- CONFIDENCIAL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10.xml><?xml version="1.0" encoding="utf-8"?>
<a:theme xmlns:a="http://schemas.openxmlformats.org/drawingml/2006/main" name="3_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11.xml><?xml version="1.0" encoding="utf-8"?>
<a:theme xmlns:a="http://schemas.openxmlformats.org/drawingml/2006/main" name="1_Office Theme - CONFIDENCIAL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12.xml><?xml version="1.0" encoding="utf-8"?>
<a:theme xmlns:a="http://schemas.openxmlformats.org/drawingml/2006/main" name="Tema do Office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erasa Experian 16-9" id="{EC2D6887-8F0A-4EBE-9904-2E13064DCC68}" vid="{2521ABEE-F413-4883-90A7-BB7B0A35C1A8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3.xml><?xml version="1.0" encoding="utf-8"?>
<a:theme xmlns:a="http://schemas.openxmlformats.org/drawingml/2006/main" name="Office Theme - RESTRIT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4.xml><?xml version="1.0" encoding="utf-8"?>
<a:theme xmlns:a="http://schemas.openxmlformats.org/drawingml/2006/main" name="Office Theme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36000" rIns="90000" bIns="36000" numCol="1" spcCol="15120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4_3" id="{1C500FDA-40D6-45C2-BD1E-6B2E47A2C40E}" vid="{4CCEB7B9-9F65-4953-BC6C-28648A289F03}"/>
    </a:ext>
  </a:extLst>
</a:theme>
</file>

<file path=ppt/theme/theme5.xml><?xml version="1.0" encoding="utf-8"?>
<a:theme xmlns:a="http://schemas.openxmlformats.org/drawingml/2006/main" name="1_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6.xml><?xml version="1.0" encoding="utf-8"?>
<a:theme xmlns:a="http://schemas.openxmlformats.org/drawingml/2006/main" name="2_Office Theme - INTERNO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7.xml><?xml version="1.0" encoding="utf-8"?>
<a:theme xmlns:a="http://schemas.openxmlformats.org/drawingml/2006/main" name="3_Office Theme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4_3" id="{1C500FDA-40D6-45C2-BD1E-6B2E47A2C40E}" vid="{4CCEB7B9-9F65-4953-BC6C-28648A289F03}"/>
    </a:ext>
  </a:extLst>
</a:theme>
</file>

<file path=ppt/theme/theme8.xml><?xml version="1.0" encoding="utf-8"?>
<a:theme xmlns:a="http://schemas.openxmlformats.org/drawingml/2006/main" name="6_Office Theme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36000" rIns="90000" bIns="36000" numCol="1" spcCol="15120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4_3" id="{1C500FDA-40D6-45C2-BD1E-6B2E47A2C40E}" vid="{4CCEB7B9-9F65-4953-BC6C-28648A289F03}"/>
    </a:ext>
  </a:extLst>
</a:theme>
</file>

<file path=ppt/theme/theme9.xml><?xml version="1.0" encoding="utf-8"?>
<a:theme xmlns:a="http://schemas.openxmlformats.org/drawingml/2006/main" name="4_Office Theme - CONFIDENCIAL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4_3" id="{1C500FDA-40D6-45C2-BD1E-6B2E47A2C40E}" vid="{4CCEB7B9-9F65-4953-BC6C-28648A289F0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6EAA9A70A32284E918F9C97C80E2EE3" ma:contentTypeVersion="1" ma:contentTypeDescription="Crie um novo documento." ma:contentTypeScope="" ma:versionID="53ba74166700eb92c6014c11e92bf565">
  <xsd:schema xmlns:xsd="http://www.w3.org/2001/XMLSchema" xmlns:xs="http://www.w3.org/2001/XMLSchema" xmlns:p="http://schemas.microsoft.com/office/2006/metadata/properties" xmlns:ns1="http://schemas.microsoft.com/sharepoint/v3" xmlns:ns2="be0087ee-57ef-4e7d-92d6-bfb195edfe24" targetNamespace="http://schemas.microsoft.com/office/2006/metadata/properties" ma:root="true" ma:fieldsID="f98dfc7bfea61f0cef8a4e11d5b235a7" ns1:_="" ns2:_="">
    <xsd:import namespace="http://schemas.microsoft.com/sharepoint/v3"/>
    <xsd:import namespace="be0087ee-57ef-4e7d-92d6-bfb195edfe2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087ee-57ef-4e7d-92d6-bfb195edfe24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11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be0087ee-57ef-4e7d-92d6-bfb195edfe24">AXMR23KYZKQH-360-19</_dlc_DocId>
    <_dlc_DocIdUrl xmlns="be0087ee-57ef-4e7d-92d6-bfb195edfe24">
      <Url>http://portalcorporativo/Marketing/_layouts/DocIdRedir.aspx?ID=AXMR23KYZKQH-360-19</Url>
      <Description>AXMR23KYZKQH-360-19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C2893B-7F7C-4286-9DA0-DF387C0DB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0087ee-57ef-4e7d-92d6-bfb195edf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E3BE2B-D04D-4FE7-B6B9-FAFD72D221D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5142D87-BB2F-442A-8B06-AEEC153F6591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e0087ee-57ef-4e7d-92d6-bfb195edfe24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A22AD8AD-EE77-4639-AB7D-25196816DB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91512</TotalTime>
  <Words>325</Words>
  <Application>Microsoft Office PowerPoint</Application>
  <PresentationFormat>Widescreen</PresentationFormat>
  <Paragraphs>129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12</vt:i4>
      </vt:variant>
      <vt:variant>
        <vt:lpstr>Títulos de slides</vt:lpstr>
      </vt:variant>
      <vt:variant>
        <vt:i4>14</vt:i4>
      </vt:variant>
    </vt:vector>
  </HeadingPairs>
  <TitlesOfParts>
    <vt:vector size="31" baseType="lpstr">
      <vt:lpstr>ＭＳ Ｐゴシック</vt:lpstr>
      <vt:lpstr>Arial</vt:lpstr>
      <vt:lpstr>Calibri</vt:lpstr>
      <vt:lpstr>Montserrat</vt:lpstr>
      <vt:lpstr>Trebuchet MS </vt:lpstr>
      <vt:lpstr>Office Theme - CONFIDENCIAL</vt:lpstr>
      <vt:lpstr>Office Theme - INTERNO</vt:lpstr>
      <vt:lpstr>Office Theme - RESTRITO</vt:lpstr>
      <vt:lpstr>Office Theme</vt:lpstr>
      <vt:lpstr>1_Office Theme - INTERNO</vt:lpstr>
      <vt:lpstr>2_Office Theme - INTERNO</vt:lpstr>
      <vt:lpstr>3_Office Theme</vt:lpstr>
      <vt:lpstr>6_Office Theme</vt:lpstr>
      <vt:lpstr>4_Office Theme - CONFIDENCIAL</vt:lpstr>
      <vt:lpstr>3_Office Theme - INTERNO</vt:lpstr>
      <vt:lpstr>1_Office Theme - CONFIDENCIAL</vt:lpstr>
      <vt:lpstr>Tema do Office</vt:lpstr>
      <vt:lpstr>Apresentação do PowerPoint</vt:lpstr>
      <vt:lpstr>Transformação Ágil (Before - AS IS)</vt:lpstr>
      <vt:lpstr>O Iceberg da Transformação Ágil</vt:lpstr>
      <vt:lpstr>Manifesto Ágil - Princípios</vt:lpstr>
      <vt:lpstr>Agile Manifesto – Principles</vt:lpstr>
      <vt:lpstr>Manifesto Ágil - Valores</vt:lpstr>
      <vt:lpstr>O que mudamos?</vt:lpstr>
      <vt:lpstr>O que mudamos?</vt:lpstr>
      <vt:lpstr>O que mudamos?</vt:lpstr>
      <vt:lpstr>O que mudamos?</vt:lpstr>
      <vt:lpstr>Qual o framework/método estamos utilizando?</vt:lpstr>
      <vt:lpstr>Alguns números globais</vt:lpstr>
      <vt:lpstr>Nosso resultado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Ikeda, Leticia</dc:creator>
  <cp:lastModifiedBy>Teixeira, Felipe</cp:lastModifiedBy>
  <cp:revision>911</cp:revision>
  <cp:lastPrinted>2017-08-18T16:00:36Z</cp:lastPrinted>
  <dcterms:modified xsi:type="dcterms:W3CDTF">2019-02-14T09:49:53Z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0x01010086EAA9A70A32284E918F9C97C80E2EE3</vt:lpwstr>
  </property>
  <property fmtid="{D5CDD505-2E9C-101B-9397-08002B2CF9AE}" pid="3" name="_dlc_DocIdItemGuid">
    <vt:lpwstr>21d03d18-8c4a-4568-b36e-166fde49e8ae</vt:lpwstr>
  </property>
</Properties>
</file>